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490" r:id="rId3"/>
    <p:sldId id="463" r:id="rId4"/>
    <p:sldId id="377" r:id="rId5"/>
    <p:sldId id="462" r:id="rId6"/>
    <p:sldId id="426" r:id="rId7"/>
    <p:sldId id="461" r:id="rId8"/>
    <p:sldId id="478" r:id="rId9"/>
    <p:sldId id="486" r:id="rId10"/>
    <p:sldId id="468" r:id="rId11"/>
    <p:sldId id="435" r:id="rId12"/>
    <p:sldId id="488" r:id="rId13"/>
    <p:sldId id="489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36" r:id="rId22"/>
    <p:sldId id="471" r:id="rId23"/>
    <p:sldId id="472" r:id="rId24"/>
    <p:sldId id="473" r:id="rId25"/>
    <p:sldId id="474" r:id="rId26"/>
    <p:sldId id="469" r:id="rId27"/>
    <p:sldId id="434" r:id="rId28"/>
  </p:sldIdLst>
  <p:sldSz cx="9144000" cy="6858000" type="screen4x3"/>
  <p:notesSz cx="6858000" cy="9658350"/>
  <p:defaultTextStyle>
    <a:defPPr>
      <a:defRPr lang="th-TH"/>
    </a:defPPr>
    <a:lvl1pPr algn="ctr" rtl="0" eaLnBrk="0" fontAlgn="base" hangingPunct="0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6pPr>
    <a:lvl7pPr marL="2743200" algn="l" defTabSz="914400" rtl="0" eaLnBrk="1" latinLnBrk="0" hangingPunct="1"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7pPr>
    <a:lvl8pPr marL="3200400" algn="l" defTabSz="914400" rtl="0" eaLnBrk="1" latinLnBrk="0" hangingPunct="1"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8pPr>
    <a:lvl9pPr marL="3657600" algn="l" defTabSz="914400" rtl="0" eaLnBrk="1" latinLnBrk="0" hangingPunct="1">
      <a:defRPr kumimoji="1" sz="4400" b="1" kern="1200">
        <a:solidFill>
          <a:schemeClr val="tx2"/>
        </a:solidFill>
        <a:latin typeface="Angsana New" pitchFamily="18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FF"/>
    <a:srgbClr val="006600"/>
    <a:srgbClr val="66FF33"/>
    <a:srgbClr val="000000"/>
    <a:srgbClr val="FFFF00"/>
    <a:srgbClr val="333300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9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4" y="2808"/>
      </p:cViewPr>
      <p:guideLst>
        <p:guide orient="horz" pos="304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8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8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F595162-C294-47E6-838E-6ED7967D2A8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>
              <a:defRPr kumimoji="0" sz="1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คลิกเพื่อแก้ไขลักษณะข้อความหลัก</a:t>
            </a:r>
          </a:p>
          <a:p>
            <a:pPr lvl="1"/>
            <a:r>
              <a:rPr lang="th-TH" noProof="0" smtClean="0"/>
              <a:t>ระดับสอง</a:t>
            </a:r>
          </a:p>
          <a:p>
            <a:pPr lvl="2"/>
            <a:r>
              <a:rPr lang="th-TH" noProof="0" smtClean="0"/>
              <a:t>ระดับสาม</a:t>
            </a:r>
          </a:p>
          <a:p>
            <a:pPr lvl="3"/>
            <a:r>
              <a:rPr lang="th-TH" noProof="0" smtClean="0"/>
              <a:t>ระดับสี่</a:t>
            </a:r>
          </a:p>
          <a:p>
            <a:pPr lvl="4"/>
            <a:r>
              <a:rPr lang="th-TH" noProof="0" smtClean="0"/>
              <a:t>ระดับห้า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l">
              <a:defRPr kumimoji="0" sz="1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4B523C-13CE-42F0-85ED-EE6AAED088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ngsana New" pitchFamily="18" charset="-34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3C567-05DE-4B05-90B3-CB3F994523A1}" type="slidenum">
              <a:rPr lang="en-US" smtClean="0"/>
              <a:pPr/>
              <a:t>8</a:t>
            </a:fld>
            <a:endParaRPr lang="th-TH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87875"/>
            <a:ext cx="5486400" cy="4346575"/>
          </a:xfrm>
          <a:noFill/>
          <a:ln w="9525"/>
        </p:spPr>
        <p:txBody>
          <a:bodyPr/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2F903-840E-4210-881C-025A2BCEEAD7}" type="slidenum">
              <a:rPr lang="en-US" smtClean="0"/>
              <a:pPr/>
              <a:t>25</a:t>
            </a:fld>
            <a:endParaRPr lang="th-TH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18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8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571A-6981-46B6-B567-DC8B6FDDB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6221A-83E2-4F84-AB81-0DFE0A53D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0A41-E34E-42C9-8D5E-27C76C98B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CCFE-8CE3-448C-AAE5-42D03738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D741-06E3-4B03-92F0-CF51EFCB2B9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4B52-6E57-4130-A1FD-78AFBA650B8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3669-FE88-47D3-84BA-527B4F3AF1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D7371-6C7B-4574-B5AD-1467000574B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39C25-9C80-41E4-9656-CBEEA57050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3BCD-7850-439F-AB33-238436664B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7ACE6-9B47-4A1B-BAE4-234EC4FF811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FD3C-3E33-477D-8AFF-5B515F00E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597A-7D47-492D-BC0C-4A9FBEC9E7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915B0-6D15-4CEF-93BB-FA5CAF69C83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6CF4-DC19-4161-A692-47BCE3EEA53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4F67B-65C6-4427-8AAB-D6216460ABA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44F4-2F2C-49E8-8CBD-BAB452ADB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2B50-D430-4E80-B658-D211FD59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D0C91-21C2-4C9B-B57B-DC64F1FF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F32E1-0D51-488B-89FF-DC9DD3242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898F-F4D8-4343-B734-E4AD79A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20F81-3112-463E-8046-5D65BF3F0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14DB-A412-4170-927C-6CE63BB58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077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077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077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077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077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077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077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6077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078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8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D22824-F160-4ABB-B491-FA6919E75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9FC71-44D0-4FFF-9524-F137ABA809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0" y="2544763"/>
            <a:ext cx="9144000" cy="175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th-TH" sz="5300">
                <a:solidFill>
                  <a:srgbClr val="0000FF"/>
                </a:solidFill>
              </a:rPr>
              <a:t>ศูนย์ส่งเสริมเทคโนโลยีการเกษตรด้านอารักขาพืช  จังหวัดขอนแก่น(ศทอ</a:t>
            </a:r>
            <a:r>
              <a:rPr lang="en-US" sz="5300">
                <a:solidFill>
                  <a:srgbClr val="0000FF"/>
                </a:solidFill>
              </a:rPr>
              <a:t>.</a:t>
            </a:r>
            <a:r>
              <a:rPr lang="th-TH" sz="5300">
                <a:solidFill>
                  <a:srgbClr val="0000FF"/>
                </a:solidFill>
              </a:rPr>
              <a:t>ขก</a:t>
            </a:r>
            <a:r>
              <a:rPr lang="en-US" sz="5300">
                <a:solidFill>
                  <a:srgbClr val="0000FF"/>
                </a:solidFill>
              </a:rPr>
              <a:t>.</a:t>
            </a:r>
            <a:r>
              <a:rPr lang="th-TH" sz="5300">
                <a:solidFill>
                  <a:srgbClr val="0000FF"/>
                </a:solidFill>
              </a:rPr>
              <a:t>)</a:t>
            </a:r>
            <a:endParaRPr lang="th-TH" sz="5300">
              <a:solidFill>
                <a:srgbClr val="6666FF"/>
              </a:solidFill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561975" y="4129088"/>
            <a:ext cx="7820025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th-TH" sz="5400">
                <a:solidFill>
                  <a:srgbClr val="0000FF"/>
                </a:solidFill>
              </a:rPr>
              <a:t>ถ.มิตรภาพ  ต.ศิลา  อ.เมือง  จ.ขอนแก่น</a:t>
            </a:r>
            <a:endParaRPr lang="th-TH" sz="5400">
              <a:solidFill>
                <a:srgbClr val="2E8C2E"/>
              </a:solidFill>
            </a:endParaRPr>
          </a:p>
        </p:txBody>
      </p:sp>
      <p:pic>
        <p:nvPicPr>
          <p:cNvPr id="6148" name="Picture 2" descr="C:\Users\TOSHIBA\Documents\100NIKON\20160331_153431-1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39688" y="0"/>
            <a:ext cx="9104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141538" y="4457700"/>
            <a:ext cx="5526087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h-TH" sz="6000" dirty="0">
                <a:solidFill>
                  <a:schemeClr val="accent2">
                    <a:lumMod val="50000"/>
                    <a:lumOff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โทร  043 - </a:t>
            </a:r>
            <a:r>
              <a:rPr lang="en-US" sz="6000" dirty="0">
                <a:solidFill>
                  <a:schemeClr val="accent2">
                    <a:lumMod val="50000"/>
                    <a:lumOff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203512</a:t>
            </a:r>
            <a:endParaRPr lang="th-TH" sz="6000" dirty="0">
              <a:solidFill>
                <a:schemeClr val="accent2">
                  <a:lumMod val="50000"/>
                  <a:lumOff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40295" name="Picture 7" descr="d6d7a9d6695f866cf6301f999b205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3" y="1395413"/>
            <a:ext cx="18256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1331913" y="5056188"/>
            <a:ext cx="7027862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th-TH" sz="5400" dirty="0">
                <a:solidFill>
                  <a:schemeClr val="accent2">
                    <a:lumMod val="50000"/>
                    <a:lumOff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http://</a:t>
            </a:r>
            <a:r>
              <a:rPr lang="en-US" sz="5400" dirty="0">
                <a:solidFill>
                  <a:schemeClr val="accent2">
                    <a:lumMod val="50000"/>
                    <a:lumOff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www.</a:t>
            </a:r>
            <a:r>
              <a:rPr lang="th-TH" sz="5400" dirty="0">
                <a:solidFill>
                  <a:schemeClr val="accent2">
                    <a:lumMod val="50000"/>
                    <a:lumOff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pmc04.doae.go.th</a:t>
            </a:r>
            <a:r>
              <a:rPr lang="th-TH" sz="6000" dirty="0">
                <a:solidFill>
                  <a:schemeClr val="accent2">
                    <a:lumMod val="50000"/>
                    <a:lumOff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</a:p>
        </p:txBody>
      </p:sp>
      <p:pic>
        <p:nvPicPr>
          <p:cNvPr id="10" name="Picture 3" descr="logo doa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0363" y="55563"/>
            <a:ext cx="858837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utoUpdateAnimBg="0"/>
      <p:bldP spid="140293" grpId="0" autoUpdateAnimBg="0"/>
      <p:bldP spid="140294" grpId="0" autoUpdateAnimBg="0"/>
      <p:bldP spid="14029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Text Box 2" descr="ช่อดอกไม้"/>
          <p:cNvSpPr txBox="1">
            <a:spLocks noChangeArrowheads="1"/>
          </p:cNvSpPr>
          <p:nvPr/>
        </p:nvSpPr>
        <p:spPr bwMode="auto">
          <a:xfrm>
            <a:off x="1920875" y="98425"/>
            <a:ext cx="5202238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การบันทึกข้อมูล</a:t>
            </a:r>
          </a:p>
        </p:txBody>
      </p:sp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180975" y="1087438"/>
            <a:ext cx="8767763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     </a:t>
            </a:r>
            <a:r>
              <a:rPr lang="th-TH" sz="4800">
                <a:solidFill>
                  <a:srgbClr val="FFCC00"/>
                </a:solidFill>
                <a:cs typeface="Angsana New" pitchFamily="18" charset="-34"/>
              </a:rPr>
              <a:t>เก็บบันทึกข้อมูลที่พบเฉพาะในจุดสำรวจลงในแบบฟอร์ม  ดังนี้                            </a:t>
            </a:r>
            <a:r>
              <a:rPr lang="en-US" sz="4800">
                <a:solidFill>
                  <a:srgbClr val="FFCC00"/>
                </a:solidFill>
                <a:cs typeface="Angsana New" pitchFamily="18" charset="-34"/>
              </a:rPr>
              <a:t>                         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- </a:t>
            </a:r>
            <a:r>
              <a:rPr lang="th-TH" u="sng">
                <a:solidFill>
                  <a:srgbClr val="FF0000"/>
                </a:solidFill>
                <a:cs typeface="Angsana New" pitchFamily="18" charset="-34"/>
              </a:rPr>
              <a:t>แมลง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 นับจำนวนที่พบในแต่ละจุด              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              -</a:t>
            </a:r>
            <a:r>
              <a:rPr lang="th-TH" u="sng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 u="sng">
                <a:solidFill>
                  <a:srgbClr val="FF0000"/>
                </a:solidFill>
                <a:cs typeface="Angsana New" pitchFamily="18" charset="-34"/>
              </a:rPr>
              <a:t>โรค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    สำรวจการเกิดโรคในแต่ละจุด ถ้าพบ 	ใส่ 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en-US">
                <a:solidFill>
                  <a:srgbClr val="FF0000"/>
                </a:solidFill>
                <a:cs typeface="Angsana New" pitchFamily="18" charset="-34"/>
              </a:rPr>
              <a:t>1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  	         ไม่พบใส่  </a:t>
            </a:r>
            <a:r>
              <a:rPr lang="en-US">
                <a:solidFill>
                  <a:srgbClr val="FF0000"/>
                </a:solidFill>
                <a:cs typeface="Angsana New" pitchFamily="18" charset="-34"/>
              </a:rPr>
              <a:t>0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                                                      -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 u="sng">
                <a:solidFill>
                  <a:srgbClr val="FF0000"/>
                </a:solidFill>
                <a:cs typeface="Angsana New" pitchFamily="18" charset="-34"/>
              </a:rPr>
              <a:t>สัตว์ ศัตรูพืช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   </a:t>
            </a:r>
            <a:r>
              <a:rPr lang="th-TH">
                <a:solidFill>
                  <a:srgbClr val="FFC000"/>
                </a:solidFill>
                <a:cs typeface="Angsana New" pitchFamily="18" charset="-34"/>
              </a:rPr>
              <a:t>หนู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=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สำรวจร่องรอยการทำลาย   	                             ในแต่ละจุด พบ ใส่ </a:t>
            </a:r>
            <a:r>
              <a:rPr lang="en-US">
                <a:solidFill>
                  <a:srgbClr val="FF0000"/>
                </a:solidFill>
                <a:cs typeface="Angsana New" pitchFamily="18" charset="-34"/>
              </a:rPr>
              <a:t>1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ไม่พบ ใส่ </a:t>
            </a:r>
            <a:r>
              <a:rPr lang="en-US">
                <a:solidFill>
                  <a:srgbClr val="FF0000"/>
                </a:solidFill>
                <a:cs typeface="Angsana New" pitchFamily="18" charset="-34"/>
              </a:rPr>
              <a:t>0 </a:t>
            </a:r>
            <a:r>
              <a:rPr lang="th-TH" sz="2000">
                <a:solidFill>
                  <a:srgbClr val="FF0000"/>
                </a:solidFill>
                <a:cs typeface="Angsana New" pitchFamily="18" charset="-34"/>
              </a:rPr>
              <a:t>                                                             </a:t>
            </a:r>
            <a:r>
              <a:rPr lang="th-TH">
                <a:solidFill>
                  <a:srgbClr val="FF00FF"/>
                </a:solidFill>
                <a:cs typeface="Angsana New" pitchFamily="18" charset="-34"/>
              </a:rPr>
              <a:t>หอยเชอรี่ 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=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นับตัวหอย/กลุ่มไข่  รอบจุดสำรวจ </a:t>
            </a:r>
            <a:r>
              <a:rPr lang="en-US">
                <a:solidFill>
                  <a:srgbClr val="FF0000"/>
                </a:solidFill>
                <a:cs typeface="Angsana New" pitchFamily="18" charset="-34"/>
              </a:rPr>
              <a:t>1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ตรม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.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 autoUpdateAnimBg="0"/>
      <p:bldP spid="3256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 descr="ช่อดอกไม้"/>
          <p:cNvSpPr txBox="1">
            <a:spLocks noChangeArrowheads="1"/>
          </p:cNvSpPr>
          <p:nvPr/>
        </p:nvSpPr>
        <p:spPr bwMode="auto">
          <a:xfrm>
            <a:off x="1920875" y="69850"/>
            <a:ext cx="5202238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การวิเคราะห์/การจัดการ</a:t>
            </a:r>
          </a:p>
        </p:txBody>
      </p:sp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249238" y="1219200"/>
            <a:ext cx="88280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800">
                <a:solidFill>
                  <a:srgbClr val="FFCC00"/>
                </a:solidFill>
                <a:cs typeface="Angsana New" pitchFamily="18" charset="-34"/>
              </a:rPr>
              <a:t>นำข้อมูลที่ได้จากแบบฟอร์มสำรวจ มาสรุปวิเคราะห์</a:t>
            </a:r>
            <a:endParaRPr lang="th-TH" sz="480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198438" y="2187575"/>
            <a:ext cx="876617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 </a:t>
            </a:r>
            <a:r>
              <a:rPr lang="en-US" sz="4800">
                <a:solidFill>
                  <a:srgbClr val="FF0000"/>
                </a:solidFill>
                <a:cs typeface="Angsana New" pitchFamily="18" charset="-34"/>
              </a:rPr>
              <a:t>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 sz="5400">
                <a:solidFill>
                  <a:srgbClr val="FF0000"/>
                </a:solidFill>
                <a:cs typeface="Angsana New" pitchFamily="18" charset="-34"/>
              </a:rPr>
              <a:t>พบเพลี้ยกระโดดสีน้ำตาล  </a:t>
            </a:r>
            <a:r>
              <a:rPr lang="en-US" sz="5400">
                <a:solidFill>
                  <a:schemeClr val="tx1"/>
                </a:solidFill>
                <a:cs typeface="Angsana New" pitchFamily="18" charset="-34"/>
              </a:rPr>
              <a:t>1 – 10</a:t>
            </a: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lang="th-TH" sz="5400">
                <a:solidFill>
                  <a:srgbClr val="FF0000"/>
                </a:solidFill>
                <a:cs typeface="Angsana New" pitchFamily="18" charset="-34"/>
              </a:rPr>
              <a:t> ตัว/</a:t>
            </a: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lang="th-TH" sz="5400">
                <a:solidFill>
                  <a:srgbClr val="FF0000"/>
                </a:solidFill>
                <a:cs typeface="Angsana New" pitchFamily="18" charset="-34"/>
              </a:rPr>
              <a:t>จุด</a:t>
            </a: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    </a:t>
            </a:r>
          </a:p>
          <a:p>
            <a:pPr marL="533400" indent="-533400" algn="l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    </a:t>
            </a:r>
            <a:r>
              <a:rPr lang="en-US">
                <a:solidFill>
                  <a:srgbClr val="FF0000"/>
                </a:solidFill>
              </a:rPr>
              <a:t>* 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ถือว่า 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        พบทำลายแต่ยังไม่ระบาด</a:t>
            </a:r>
            <a:endParaRPr lang="en-US" sz="4800">
              <a:solidFill>
                <a:schemeClr val="tx1"/>
              </a:solidFill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     -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ควบคุมตามสถานะการณ์</a:t>
            </a:r>
            <a:r>
              <a:rPr lang="th-TH" sz="4800">
                <a:cs typeface="Angsana New" pitchFamily="18" charset="-34"/>
              </a:rPr>
              <a:t> </a:t>
            </a:r>
            <a:endParaRPr lang="en-US" sz="4800"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 sz="4800">
                <a:cs typeface="Angsana New" pitchFamily="18" charset="-34"/>
              </a:rPr>
              <a:t>     </a:t>
            </a: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-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เฝ้าระวังและเตือนการระบาด</a:t>
            </a:r>
          </a:p>
        </p:txBody>
      </p:sp>
      <p:sp>
        <p:nvSpPr>
          <p:cNvPr id="15365" name="Right Arrow 6"/>
          <p:cNvSpPr>
            <a:spLocks noChangeArrowheads="1"/>
          </p:cNvSpPr>
          <p:nvPr/>
        </p:nvSpPr>
        <p:spPr bwMode="auto">
          <a:xfrm flipV="1">
            <a:off x="2246313" y="3860800"/>
            <a:ext cx="509587" cy="123825"/>
          </a:xfrm>
          <a:prstGeom prst="rightArrow">
            <a:avLst>
              <a:gd name="adj1" fmla="val 50000"/>
              <a:gd name="adj2" fmla="val 5012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th-TH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nimBg="1" autoUpdateAnimBg="0"/>
      <p:bldP spid="404483" grpId="0"/>
      <p:bldP spid="4044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Text Box 2" descr="ช่อดอกไม้"/>
          <p:cNvSpPr txBox="1">
            <a:spLocks noChangeArrowheads="1"/>
          </p:cNvSpPr>
          <p:nvPr/>
        </p:nvSpPr>
        <p:spPr bwMode="auto">
          <a:xfrm>
            <a:off x="1920875" y="69850"/>
            <a:ext cx="5202238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การวิเคราะห์/การจัดการ</a:t>
            </a:r>
          </a:p>
        </p:txBody>
      </p:sp>
      <p:sp>
        <p:nvSpPr>
          <p:cNvPr id="405507" name="Text Box 3"/>
          <p:cNvSpPr txBox="1">
            <a:spLocks noChangeArrowheads="1"/>
          </p:cNvSpPr>
          <p:nvPr/>
        </p:nvSpPr>
        <p:spPr bwMode="auto">
          <a:xfrm>
            <a:off x="211138" y="1333500"/>
            <a:ext cx="88280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800">
                <a:solidFill>
                  <a:srgbClr val="FFCC00"/>
                </a:solidFill>
                <a:cs typeface="Angsana New" pitchFamily="18" charset="-34"/>
              </a:rPr>
              <a:t>นำข้อมูลที่ได้จากแบบฟอร์มสำรวจ มาสรุปวิเคราะห์</a:t>
            </a:r>
            <a:endParaRPr lang="th-TH" sz="480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405508" name="Text Box 4"/>
          <p:cNvSpPr txBox="1">
            <a:spLocks noChangeArrowheads="1"/>
          </p:cNvSpPr>
          <p:nvPr/>
        </p:nvSpPr>
        <p:spPr bwMode="auto">
          <a:xfrm>
            <a:off x="177800" y="2584450"/>
            <a:ext cx="8780463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cs typeface="Angsana New" pitchFamily="18" charset="-34"/>
              </a:rPr>
              <a:t>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 sz="4800">
                <a:solidFill>
                  <a:srgbClr val="FF0000"/>
                </a:solidFill>
                <a:cs typeface="Angsana New" pitchFamily="18" charset="-34"/>
              </a:rPr>
              <a:t>พบเพลี้ยกระโดดสีน้ำตาล เฉลี่ย มากกว่า </a:t>
            </a: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10</a:t>
            </a:r>
            <a:r>
              <a:rPr lang="en-US" sz="4800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lang="th-TH" sz="4800">
                <a:solidFill>
                  <a:srgbClr val="FF0000"/>
                </a:solidFill>
                <a:cs typeface="Angsana New" pitchFamily="18" charset="-34"/>
              </a:rPr>
              <a:t>ตัว/</a:t>
            </a:r>
            <a:r>
              <a:rPr lang="en-US" sz="4800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lang="th-TH" sz="4800">
                <a:solidFill>
                  <a:srgbClr val="FF0000"/>
                </a:solidFill>
                <a:cs typeface="Angsana New" pitchFamily="18" charset="-34"/>
              </a:rPr>
              <a:t>จุด</a:t>
            </a: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        </a:t>
            </a:r>
          </a:p>
          <a:p>
            <a:pPr marL="533400" indent="-533400" algn="l">
              <a:spcBef>
                <a:spcPct val="50000"/>
              </a:spcBef>
            </a:pP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    </a:t>
            </a:r>
            <a:r>
              <a:rPr lang="en-US">
                <a:solidFill>
                  <a:srgbClr val="FF0000"/>
                </a:solidFill>
              </a:rPr>
              <a:t>* 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ถือว่า 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        เป็นพื้นที่ระบาด</a:t>
            </a:r>
            <a:endParaRPr lang="en-US" sz="4800">
              <a:solidFill>
                <a:schemeClr val="tx1"/>
              </a:solidFill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     </a:t>
            </a:r>
            <a:endParaRPr lang="th-TH" sz="480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16389" name="Right Arrow 6"/>
          <p:cNvSpPr>
            <a:spLocks noChangeArrowheads="1"/>
          </p:cNvSpPr>
          <p:nvPr/>
        </p:nvSpPr>
        <p:spPr bwMode="auto">
          <a:xfrm flipV="1">
            <a:off x="2246313" y="4225925"/>
            <a:ext cx="509587" cy="111125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th-TH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nimBg="1" autoUpdateAnimBg="0"/>
      <p:bldP spid="405507" grpId="0"/>
      <p:bldP spid="4055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482600" y="1624013"/>
            <a:ext cx="3867150" cy="3435350"/>
            <a:chOff x="168" y="147"/>
            <a:chExt cx="1942" cy="1423"/>
          </a:xfrm>
        </p:grpSpPr>
        <p:sp>
          <p:nvSpPr>
            <p:cNvPr id="17442" name="Text Box 3"/>
            <p:cNvSpPr txBox="1">
              <a:spLocks noChangeArrowheads="1"/>
            </p:cNvSpPr>
            <p:nvPr/>
          </p:nvSpPr>
          <p:spPr bwMode="auto">
            <a:xfrm>
              <a:off x="264" y="1166"/>
              <a:ext cx="21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43" name="Rectangle 4"/>
            <p:cNvSpPr>
              <a:spLocks noChangeArrowheads="1"/>
            </p:cNvSpPr>
            <p:nvPr/>
          </p:nvSpPr>
          <p:spPr bwMode="auto">
            <a:xfrm>
              <a:off x="187" y="213"/>
              <a:ext cx="1913" cy="1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44" name="Text Box 5"/>
            <p:cNvSpPr txBox="1">
              <a:spLocks noChangeArrowheads="1"/>
            </p:cNvSpPr>
            <p:nvPr/>
          </p:nvSpPr>
          <p:spPr bwMode="auto">
            <a:xfrm>
              <a:off x="168" y="929"/>
              <a:ext cx="500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kumimoji="0" lang="th-TH" sz="2400" baseline="3000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7445" name="Text Box 6"/>
            <p:cNvSpPr txBox="1">
              <a:spLocks noChangeArrowheads="1"/>
            </p:cNvSpPr>
            <p:nvPr/>
          </p:nvSpPr>
          <p:spPr bwMode="auto">
            <a:xfrm>
              <a:off x="477" y="1057"/>
              <a:ext cx="21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46" name="Text Box 7"/>
            <p:cNvSpPr txBox="1">
              <a:spLocks noChangeArrowheads="1"/>
            </p:cNvSpPr>
            <p:nvPr/>
          </p:nvSpPr>
          <p:spPr bwMode="auto">
            <a:xfrm>
              <a:off x="672" y="914"/>
              <a:ext cx="21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47" name="Text Box 8"/>
            <p:cNvSpPr txBox="1">
              <a:spLocks noChangeArrowheads="1"/>
            </p:cNvSpPr>
            <p:nvPr/>
          </p:nvSpPr>
          <p:spPr bwMode="auto">
            <a:xfrm>
              <a:off x="850" y="781"/>
              <a:ext cx="21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48" name="Text Box 9"/>
            <p:cNvSpPr txBox="1">
              <a:spLocks noChangeArrowheads="1"/>
            </p:cNvSpPr>
            <p:nvPr/>
          </p:nvSpPr>
          <p:spPr bwMode="auto">
            <a:xfrm>
              <a:off x="1028" y="663"/>
              <a:ext cx="21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49" name="Text Box 10"/>
            <p:cNvSpPr txBox="1">
              <a:spLocks noChangeArrowheads="1"/>
            </p:cNvSpPr>
            <p:nvPr/>
          </p:nvSpPr>
          <p:spPr bwMode="auto">
            <a:xfrm>
              <a:off x="1198" y="554"/>
              <a:ext cx="21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50" name="Text Box 11"/>
            <p:cNvSpPr txBox="1">
              <a:spLocks noChangeArrowheads="1"/>
            </p:cNvSpPr>
            <p:nvPr/>
          </p:nvSpPr>
          <p:spPr bwMode="auto">
            <a:xfrm>
              <a:off x="1377" y="454"/>
              <a:ext cx="21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51" name="Text Box 12"/>
            <p:cNvSpPr txBox="1">
              <a:spLocks noChangeArrowheads="1"/>
            </p:cNvSpPr>
            <p:nvPr/>
          </p:nvSpPr>
          <p:spPr bwMode="auto">
            <a:xfrm>
              <a:off x="1540" y="353"/>
              <a:ext cx="21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52" name="Text Box 13"/>
            <p:cNvSpPr txBox="1">
              <a:spLocks noChangeArrowheads="1"/>
            </p:cNvSpPr>
            <p:nvPr/>
          </p:nvSpPr>
          <p:spPr bwMode="auto">
            <a:xfrm>
              <a:off x="1734" y="247"/>
              <a:ext cx="21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53" name="Text Box 14"/>
            <p:cNvSpPr txBox="1">
              <a:spLocks noChangeArrowheads="1"/>
            </p:cNvSpPr>
            <p:nvPr/>
          </p:nvSpPr>
          <p:spPr bwMode="auto">
            <a:xfrm>
              <a:off x="1896" y="147"/>
              <a:ext cx="21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394255" name="Line 15"/>
          <p:cNvSpPr>
            <a:spLocks noChangeShapeType="1"/>
          </p:cNvSpPr>
          <p:nvPr/>
        </p:nvSpPr>
        <p:spPr bwMode="auto">
          <a:xfrm>
            <a:off x="4860925" y="1998663"/>
            <a:ext cx="3751263" cy="2854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94256" name="Line 16"/>
          <p:cNvSpPr>
            <a:spLocks noChangeShapeType="1"/>
          </p:cNvSpPr>
          <p:nvPr/>
        </p:nvSpPr>
        <p:spPr bwMode="auto">
          <a:xfrm flipV="1">
            <a:off x="706438" y="2009775"/>
            <a:ext cx="3455987" cy="2790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13" name="Text Box 17"/>
          <p:cNvSpPr txBox="1">
            <a:spLocks noChangeArrowheads="1"/>
          </p:cNvSpPr>
          <p:nvPr/>
        </p:nvSpPr>
        <p:spPr bwMode="auto">
          <a:xfrm>
            <a:off x="1622425" y="385763"/>
            <a:ext cx="5684838" cy="8620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4800">
                <a:solidFill>
                  <a:schemeClr val="tx1"/>
                </a:solidFill>
              </a:rPr>
              <a:t>วิธีการสำรวจแปลง</a:t>
            </a:r>
            <a:r>
              <a:rPr kumimoji="0" lang="th-TH" sz="4800">
                <a:solidFill>
                  <a:schemeClr val="tx1"/>
                </a:solidFill>
                <a:cs typeface="Angsana New" pitchFamily="18" charset="-34"/>
              </a:rPr>
              <a:t>มันสำปะหลัง</a:t>
            </a:r>
            <a:endParaRPr kumimoji="0" lang="th-TH" sz="4800" b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4681538" y="1604963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15" name="Rectangle 19"/>
          <p:cNvSpPr>
            <a:spLocks noChangeArrowheads="1"/>
          </p:cNvSpPr>
          <p:nvPr/>
        </p:nvSpPr>
        <p:spPr bwMode="auto">
          <a:xfrm>
            <a:off x="5043488" y="1873250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16" name="Rectangle 20"/>
          <p:cNvSpPr>
            <a:spLocks noChangeArrowheads="1"/>
          </p:cNvSpPr>
          <p:nvPr/>
        </p:nvSpPr>
        <p:spPr bwMode="auto">
          <a:xfrm>
            <a:off x="5394325" y="2147888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17" name="Rectangle 21"/>
          <p:cNvSpPr>
            <a:spLocks noChangeArrowheads="1"/>
          </p:cNvSpPr>
          <p:nvPr/>
        </p:nvSpPr>
        <p:spPr bwMode="auto">
          <a:xfrm>
            <a:off x="5775325" y="2409825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18" name="Rectangle 22"/>
          <p:cNvSpPr>
            <a:spLocks noChangeArrowheads="1"/>
          </p:cNvSpPr>
          <p:nvPr/>
        </p:nvSpPr>
        <p:spPr bwMode="auto">
          <a:xfrm>
            <a:off x="7880350" y="4038600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grpSp>
        <p:nvGrpSpPr>
          <p:cNvPr id="17419" name="Group 23"/>
          <p:cNvGrpSpPr>
            <a:grpSpLocks/>
          </p:cNvGrpSpPr>
          <p:nvPr/>
        </p:nvGrpSpPr>
        <p:grpSpPr bwMode="auto">
          <a:xfrm>
            <a:off x="4598988" y="1620838"/>
            <a:ext cx="4187825" cy="3411537"/>
            <a:chOff x="168" y="147"/>
            <a:chExt cx="1942" cy="1423"/>
          </a:xfrm>
        </p:grpSpPr>
        <p:sp>
          <p:nvSpPr>
            <p:cNvPr id="17430" name="Text Box 24"/>
            <p:cNvSpPr txBox="1">
              <a:spLocks noChangeArrowheads="1"/>
            </p:cNvSpPr>
            <p:nvPr/>
          </p:nvSpPr>
          <p:spPr bwMode="auto">
            <a:xfrm>
              <a:off x="264" y="1166"/>
              <a:ext cx="2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31" name="Rectangle 25"/>
            <p:cNvSpPr>
              <a:spLocks noChangeArrowheads="1"/>
            </p:cNvSpPr>
            <p:nvPr/>
          </p:nvSpPr>
          <p:spPr bwMode="auto">
            <a:xfrm>
              <a:off x="187" y="213"/>
              <a:ext cx="1913" cy="1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32" name="Text Box 26"/>
            <p:cNvSpPr txBox="1">
              <a:spLocks noChangeArrowheads="1"/>
            </p:cNvSpPr>
            <p:nvPr/>
          </p:nvSpPr>
          <p:spPr bwMode="auto">
            <a:xfrm>
              <a:off x="168" y="929"/>
              <a:ext cx="50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kumimoji="0" lang="th-TH" sz="2400" baseline="3000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endParaRPr>
            </a:p>
          </p:txBody>
        </p:sp>
        <p:sp>
          <p:nvSpPr>
            <p:cNvPr id="17433" name="Text Box 27"/>
            <p:cNvSpPr txBox="1">
              <a:spLocks noChangeArrowheads="1"/>
            </p:cNvSpPr>
            <p:nvPr/>
          </p:nvSpPr>
          <p:spPr bwMode="auto">
            <a:xfrm>
              <a:off x="477" y="1057"/>
              <a:ext cx="212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34" name="Text Box 28"/>
            <p:cNvSpPr txBox="1">
              <a:spLocks noChangeArrowheads="1"/>
            </p:cNvSpPr>
            <p:nvPr/>
          </p:nvSpPr>
          <p:spPr bwMode="auto">
            <a:xfrm>
              <a:off x="672" y="914"/>
              <a:ext cx="21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35" name="Text Box 29"/>
            <p:cNvSpPr txBox="1">
              <a:spLocks noChangeArrowheads="1"/>
            </p:cNvSpPr>
            <p:nvPr/>
          </p:nvSpPr>
          <p:spPr bwMode="auto">
            <a:xfrm>
              <a:off x="850" y="781"/>
              <a:ext cx="213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36" name="Text Box 30"/>
            <p:cNvSpPr txBox="1">
              <a:spLocks noChangeArrowheads="1"/>
            </p:cNvSpPr>
            <p:nvPr/>
          </p:nvSpPr>
          <p:spPr bwMode="auto">
            <a:xfrm>
              <a:off x="1028" y="663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37" name="Text Box 31"/>
            <p:cNvSpPr txBox="1">
              <a:spLocks noChangeArrowheads="1"/>
            </p:cNvSpPr>
            <p:nvPr/>
          </p:nvSpPr>
          <p:spPr bwMode="auto">
            <a:xfrm>
              <a:off x="1198" y="554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38" name="Text Box 32"/>
            <p:cNvSpPr txBox="1">
              <a:spLocks noChangeArrowheads="1"/>
            </p:cNvSpPr>
            <p:nvPr/>
          </p:nvSpPr>
          <p:spPr bwMode="auto">
            <a:xfrm>
              <a:off x="1377" y="454"/>
              <a:ext cx="21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39" name="Text Box 33"/>
            <p:cNvSpPr txBox="1">
              <a:spLocks noChangeArrowheads="1"/>
            </p:cNvSpPr>
            <p:nvPr/>
          </p:nvSpPr>
          <p:spPr bwMode="auto">
            <a:xfrm>
              <a:off x="1540" y="353"/>
              <a:ext cx="21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40" name="Text Box 34"/>
            <p:cNvSpPr txBox="1">
              <a:spLocks noChangeArrowheads="1"/>
            </p:cNvSpPr>
            <p:nvPr/>
          </p:nvSpPr>
          <p:spPr bwMode="auto">
            <a:xfrm>
              <a:off x="1734" y="247"/>
              <a:ext cx="21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7441" name="Text Box 35"/>
            <p:cNvSpPr txBox="1">
              <a:spLocks noChangeArrowheads="1"/>
            </p:cNvSpPr>
            <p:nvPr/>
          </p:nvSpPr>
          <p:spPr bwMode="auto">
            <a:xfrm>
              <a:off x="1896" y="147"/>
              <a:ext cx="21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394276" name="Line 36"/>
          <p:cNvSpPr>
            <a:spLocks noChangeShapeType="1"/>
          </p:cNvSpPr>
          <p:nvPr/>
        </p:nvSpPr>
        <p:spPr bwMode="auto">
          <a:xfrm flipV="1">
            <a:off x="4883150" y="2011363"/>
            <a:ext cx="3646488" cy="2719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21" name="Rectangle 37"/>
          <p:cNvSpPr>
            <a:spLocks noChangeArrowheads="1"/>
          </p:cNvSpPr>
          <p:nvPr/>
        </p:nvSpPr>
        <p:spPr bwMode="auto">
          <a:xfrm>
            <a:off x="6102350" y="2665413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22" name="Rectangle 38"/>
          <p:cNvSpPr>
            <a:spLocks noChangeArrowheads="1"/>
          </p:cNvSpPr>
          <p:nvPr/>
        </p:nvSpPr>
        <p:spPr bwMode="auto">
          <a:xfrm>
            <a:off x="6681788" y="3094038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23" name="Rectangle 39"/>
          <p:cNvSpPr>
            <a:spLocks noChangeArrowheads="1"/>
          </p:cNvSpPr>
          <p:nvPr/>
        </p:nvSpPr>
        <p:spPr bwMode="auto">
          <a:xfrm>
            <a:off x="7105650" y="3440113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24" name="Rectangle 40"/>
          <p:cNvSpPr>
            <a:spLocks noChangeArrowheads="1"/>
          </p:cNvSpPr>
          <p:nvPr/>
        </p:nvSpPr>
        <p:spPr bwMode="auto">
          <a:xfrm>
            <a:off x="7480300" y="3727450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25" name="Rectangle 41"/>
          <p:cNvSpPr>
            <a:spLocks noChangeArrowheads="1"/>
          </p:cNvSpPr>
          <p:nvPr/>
        </p:nvSpPr>
        <p:spPr bwMode="auto">
          <a:xfrm>
            <a:off x="8188325" y="4283075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 b="0">
                <a:solidFill>
                  <a:schemeClr val="tx1"/>
                </a:solidFill>
              </a:rPr>
              <a:t>x</a:t>
            </a:r>
            <a:endParaRPr kumimoji="0" lang="th-TH" b="0">
              <a:solidFill>
                <a:schemeClr val="tx1"/>
              </a:solidFill>
            </a:endParaRPr>
          </a:p>
        </p:txBody>
      </p:sp>
      <p:sp>
        <p:nvSpPr>
          <p:cNvPr id="17426" name="Oval 42"/>
          <p:cNvSpPr>
            <a:spLocks noChangeArrowheads="1"/>
          </p:cNvSpPr>
          <p:nvPr/>
        </p:nvSpPr>
        <p:spPr bwMode="auto">
          <a:xfrm>
            <a:off x="295275" y="5421313"/>
            <a:ext cx="4191000" cy="1230312"/>
          </a:xfrm>
          <a:prstGeom prst="ellipse">
            <a:avLst/>
          </a:prstGeom>
          <a:solidFill>
            <a:srgbClr val="CCFF99"/>
          </a:solidFill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27" name="Rectangle 43"/>
          <p:cNvSpPr>
            <a:spLocks noChangeArrowheads="1"/>
          </p:cNvSpPr>
          <p:nvPr/>
        </p:nvSpPr>
        <p:spPr bwMode="auto">
          <a:xfrm>
            <a:off x="195263" y="5686425"/>
            <a:ext cx="413702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kumimoji="0" lang="th-TH">
                <a:solidFill>
                  <a:srgbClr val="FF0000"/>
                </a:solidFill>
                <a:cs typeface="Angsana New" pitchFamily="18" charset="-34"/>
              </a:rPr>
              <a:t> 10 จุด / 1 ไร่( 1 ต้น : จุด )</a:t>
            </a:r>
          </a:p>
        </p:txBody>
      </p:sp>
      <p:sp>
        <p:nvSpPr>
          <p:cNvPr id="17428" name="Oval 44"/>
          <p:cNvSpPr>
            <a:spLocks noChangeArrowheads="1"/>
          </p:cNvSpPr>
          <p:nvPr/>
        </p:nvSpPr>
        <p:spPr bwMode="auto">
          <a:xfrm>
            <a:off x="4746625" y="5481638"/>
            <a:ext cx="4048125" cy="1141412"/>
          </a:xfrm>
          <a:prstGeom prst="ellipse">
            <a:avLst/>
          </a:prstGeom>
          <a:solidFill>
            <a:srgbClr val="CCFF99"/>
          </a:solidFill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29" name="Rectangle 45"/>
          <p:cNvSpPr>
            <a:spLocks noChangeArrowheads="1"/>
          </p:cNvSpPr>
          <p:nvPr/>
        </p:nvSpPr>
        <p:spPr bwMode="auto">
          <a:xfrm>
            <a:off x="5043488" y="5697538"/>
            <a:ext cx="324643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kumimoji="0" lang="th-TH">
                <a:solidFill>
                  <a:srgbClr val="FF0000"/>
                </a:solidFill>
                <a:cs typeface="Angsana New" pitchFamily="18" charset="-34"/>
              </a:rPr>
              <a:t> สัปดาห์ ละ  1  ครั้ง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5" grpId="0" animBg="1"/>
      <p:bldP spid="394256" grpId="0" animBg="1"/>
      <p:bldP spid="3942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271463" y="5446713"/>
            <a:ext cx="4191000" cy="1230312"/>
          </a:xfrm>
          <a:prstGeom prst="ellipse">
            <a:avLst/>
          </a:prstGeom>
          <a:solidFill>
            <a:srgbClr val="CCFF99"/>
          </a:solidFill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54250" y="196850"/>
            <a:ext cx="4171950" cy="8620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4800">
                <a:solidFill>
                  <a:schemeClr val="tx1"/>
                </a:solidFill>
              </a:rPr>
              <a:t>วิธีการสำรวจแปลง</a:t>
            </a:r>
            <a:r>
              <a:rPr kumimoji="0" lang="th-TH" sz="4800">
                <a:solidFill>
                  <a:schemeClr val="tx1"/>
                </a:solidFill>
                <a:cs typeface="Angsana New" pitchFamily="18" charset="-34"/>
              </a:rPr>
              <a:t>อ้อย</a:t>
            </a:r>
            <a:endParaRPr kumimoji="0" lang="th-TH" sz="4800" b="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7013" y="5686425"/>
            <a:ext cx="4075112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kumimoji="0" lang="th-TH">
                <a:solidFill>
                  <a:srgbClr val="FF0000"/>
                </a:solidFill>
                <a:cs typeface="Angsana New" pitchFamily="18" charset="-34"/>
              </a:rPr>
              <a:t> 10 จุด / 1 ไร่( 1 กอ : จุด )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44663" y="1284288"/>
            <a:ext cx="5334000" cy="3810000"/>
          </a:xfrm>
          <a:prstGeom prst="rect">
            <a:avLst/>
          </a:prstGeom>
          <a:solidFill>
            <a:schemeClr val="tx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9573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2621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25669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6757988" y="16002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6453188" y="16002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6148388" y="16002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795588" y="1676400"/>
            <a:ext cx="0" cy="3124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31003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34051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3709988" y="1676400"/>
            <a:ext cx="0" cy="3124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40909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43957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4776788" y="1676400"/>
            <a:ext cx="0" cy="3124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51577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5538788" y="1676400"/>
            <a:ext cx="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5843588" y="1676400"/>
            <a:ext cx="0" cy="3048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2719388" y="4343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2719388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2719388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7" name="AutoShape 25"/>
          <p:cNvSpPr>
            <a:spLocks noChangeArrowheads="1"/>
          </p:cNvSpPr>
          <p:nvPr/>
        </p:nvSpPr>
        <p:spPr bwMode="auto">
          <a:xfrm>
            <a:off x="3633788" y="3810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8" name="AutoShape 26"/>
          <p:cNvSpPr>
            <a:spLocks noChangeArrowheads="1"/>
          </p:cNvSpPr>
          <p:nvPr/>
        </p:nvSpPr>
        <p:spPr bwMode="auto">
          <a:xfrm>
            <a:off x="3633788" y="25908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59" name="AutoShape 27"/>
          <p:cNvSpPr>
            <a:spLocks noChangeArrowheads="1"/>
          </p:cNvSpPr>
          <p:nvPr/>
        </p:nvSpPr>
        <p:spPr bwMode="auto">
          <a:xfrm>
            <a:off x="4700588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60" name="AutoShape 28"/>
          <p:cNvSpPr>
            <a:spLocks noChangeArrowheads="1"/>
          </p:cNvSpPr>
          <p:nvPr/>
        </p:nvSpPr>
        <p:spPr bwMode="auto">
          <a:xfrm>
            <a:off x="4700588" y="32766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61" name="AutoShape 29"/>
          <p:cNvSpPr>
            <a:spLocks noChangeArrowheads="1"/>
          </p:cNvSpPr>
          <p:nvPr/>
        </p:nvSpPr>
        <p:spPr bwMode="auto">
          <a:xfrm>
            <a:off x="4700588" y="42672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5767388" y="3810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>
            <a:off x="5767388" y="26670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4613275" y="5481638"/>
            <a:ext cx="4191000" cy="1230312"/>
          </a:xfrm>
          <a:prstGeom prst="ellipse">
            <a:avLst/>
          </a:prstGeom>
          <a:solidFill>
            <a:srgbClr val="CCFF99"/>
          </a:solidFill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5083175" y="5684838"/>
            <a:ext cx="3246438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kumimoji="0" lang="th-TH">
                <a:solidFill>
                  <a:srgbClr val="FF0000"/>
                </a:solidFill>
                <a:cs typeface="Angsana New" pitchFamily="18" charset="-34"/>
              </a:rPr>
              <a:t> สัปดาห์ ละ  1  ครั้ง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16088" y="196850"/>
            <a:ext cx="5637212" cy="86201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4800">
                <a:solidFill>
                  <a:schemeClr val="tx1"/>
                </a:solidFill>
              </a:rPr>
              <a:t>วิธีการสำรวจแปลง</a:t>
            </a:r>
            <a:r>
              <a:rPr kumimoji="0" lang="th-TH" sz="4800">
                <a:solidFill>
                  <a:schemeClr val="tx1"/>
                </a:solidFill>
                <a:cs typeface="Angsana New" pitchFamily="18" charset="-34"/>
              </a:rPr>
              <a:t>มันสำปะหลัง</a:t>
            </a:r>
            <a:endParaRPr kumimoji="0" lang="th-TH" sz="4800" b="0">
              <a:solidFill>
                <a:schemeClr val="tx1"/>
              </a:solidFill>
              <a:cs typeface="Angsana New" pitchFamily="18" charset="-34"/>
            </a:endParaRPr>
          </a:p>
        </p:txBody>
      </p:sp>
      <p:pic>
        <p:nvPicPr>
          <p:cNvPr id="19459" name="Picture 8" descr="DSCF1321"/>
          <p:cNvPicPr>
            <a:picLocks noChangeAspect="1" noChangeArrowheads="1"/>
          </p:cNvPicPr>
          <p:nvPr/>
        </p:nvPicPr>
        <p:blipFill>
          <a:blip r:embed="rId2" cstate="print">
            <a:lum bright="18000" contrast="6000"/>
          </a:blip>
          <a:srcRect/>
          <a:stretch>
            <a:fillRect/>
          </a:stretch>
        </p:blipFill>
        <p:spPr bwMode="auto">
          <a:xfrm>
            <a:off x="101600" y="1824038"/>
            <a:ext cx="4224338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9" descr="IMG_1000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4430713" y="1811338"/>
            <a:ext cx="4713287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แบบสำรวจเพลี้ยแป้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795338"/>
            <a:ext cx="9105900" cy="6042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882775" y="41275"/>
            <a:ext cx="5781675" cy="7397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4000">
                <a:solidFill>
                  <a:schemeClr val="tx1"/>
                </a:solidFill>
                <a:cs typeface="Angsana New" pitchFamily="18" charset="-34"/>
              </a:rPr>
              <a:t>แบบ</a:t>
            </a:r>
            <a:r>
              <a:rPr kumimoji="0" lang="th-TH" sz="4000">
                <a:solidFill>
                  <a:schemeClr val="tx1"/>
                </a:solidFill>
              </a:rPr>
              <a:t>สำรวจ</a:t>
            </a:r>
            <a:r>
              <a:rPr kumimoji="0" lang="th-TH" sz="4000">
                <a:solidFill>
                  <a:schemeClr val="tx1"/>
                </a:solidFill>
                <a:cs typeface="Angsana New" pitchFamily="18" charset="-34"/>
              </a:rPr>
              <a:t>สถานการณ์ศัตรูมันสำปะหลัง</a:t>
            </a:r>
            <a:endParaRPr kumimoji="0" lang="th-TH" sz="4000" b="0">
              <a:solidFill>
                <a:schemeClr val="tx1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Text Box 2" descr="ช่อดอกไม้"/>
          <p:cNvSpPr txBox="1">
            <a:spLocks noChangeArrowheads="1"/>
          </p:cNvSpPr>
          <p:nvPr/>
        </p:nvSpPr>
        <p:spPr bwMode="auto">
          <a:xfrm>
            <a:off x="1920875" y="131763"/>
            <a:ext cx="5202238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การบันทึกข้อมูล</a:t>
            </a:r>
          </a:p>
        </p:txBody>
      </p:sp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180975" y="1573213"/>
            <a:ext cx="8767763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     </a:t>
            </a:r>
            <a:r>
              <a:rPr lang="th-TH" sz="4800">
                <a:solidFill>
                  <a:srgbClr val="FFCC00"/>
                </a:solidFill>
                <a:cs typeface="Angsana New" pitchFamily="18" charset="-34"/>
              </a:rPr>
              <a:t>เก็บบันทึกข้อมูลที่พบเฉพาะในจุดสำรวจลงในแบบฟอร์ม  ดังนี้</a:t>
            </a:r>
            <a:endParaRPr lang="en-US">
              <a:solidFill>
                <a:schemeClr val="tx1"/>
              </a:solidFill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   -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 u="sng">
                <a:solidFill>
                  <a:srgbClr val="FF0000"/>
                </a:solidFill>
                <a:cs typeface="Angsana New" pitchFamily="18" charset="-34"/>
              </a:rPr>
              <a:t>ศัตรูพืช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/ </a:t>
            </a:r>
            <a:r>
              <a:rPr lang="th-TH">
                <a:solidFill>
                  <a:srgbClr val="FF0000"/>
                </a:solidFill>
                <a:cs typeface="Angsana New" pitchFamily="18" charset="-34"/>
              </a:rPr>
              <a:t>โรค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      ในแต่ละจุด พบ ใส่ 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en-US">
                <a:solidFill>
                  <a:srgbClr val="FF0000"/>
                </a:solidFill>
                <a:cs typeface="Angsana New" pitchFamily="18" charset="-34"/>
              </a:rPr>
              <a:t>1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ไม่พบ ใส่ </a:t>
            </a: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en-US">
                <a:solidFill>
                  <a:srgbClr val="FF0000"/>
                </a:solidFill>
                <a:cs typeface="Angsana New" pitchFamily="18" charset="-34"/>
              </a:rPr>
              <a:t>0</a:t>
            </a:r>
            <a:endParaRPr lang="th-TH" sz="4800">
              <a:solidFill>
                <a:schemeClr val="tx1"/>
              </a:solidFill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   - </a:t>
            </a:r>
            <a:r>
              <a:rPr lang="th-TH">
                <a:solidFill>
                  <a:srgbClr val="FF0000"/>
                </a:solidFill>
                <a:cs typeface="Angsana New" pitchFamily="18" charset="-34"/>
              </a:rPr>
              <a:t>ศัตรูธรรมชาติ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      นับจำนวนที่พบในแต่ละจุด</a:t>
            </a:r>
            <a:endParaRPr lang="en-US">
              <a:solidFill>
                <a:schemeClr val="tx1"/>
              </a:solidFill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Angsana New" pitchFamily="18" charset="-34"/>
              </a:rPr>
              <a:t>    </a:t>
            </a:r>
            <a:endParaRPr lang="th-TH">
              <a:solidFill>
                <a:srgbClr val="FF0000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 animBg="1" autoUpdateAnimBg="0"/>
      <p:bldP spid="3983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 descr="ช่อดอกไม้"/>
          <p:cNvSpPr txBox="1">
            <a:spLocks noChangeArrowheads="1"/>
          </p:cNvSpPr>
          <p:nvPr/>
        </p:nvSpPr>
        <p:spPr bwMode="auto">
          <a:xfrm>
            <a:off x="1920875" y="69850"/>
            <a:ext cx="5202238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การวิเคราะห์/การจัดการ</a:t>
            </a:r>
          </a:p>
        </p:txBody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249238" y="1130300"/>
            <a:ext cx="88280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800">
                <a:solidFill>
                  <a:srgbClr val="FFCC00"/>
                </a:solidFill>
                <a:cs typeface="Angsana New" pitchFamily="18" charset="-34"/>
              </a:rPr>
              <a:t>นำข้อมูลที่ได้จากแบบฟอร์มสำรวจ มาสรุปวิเคราะห์</a:t>
            </a:r>
            <a:endParaRPr lang="th-TH" sz="4800">
              <a:solidFill>
                <a:schemeClr val="tx1"/>
              </a:solidFill>
              <a:cs typeface="Angsana New" pitchFamily="18" charset="-34"/>
            </a:endParaRP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198438" y="1655763"/>
            <a:ext cx="87661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 </a:t>
            </a:r>
            <a:r>
              <a:rPr lang="en-US" sz="4800">
                <a:solidFill>
                  <a:srgbClr val="FF0000"/>
                </a:solidFill>
                <a:cs typeface="Angsana New" pitchFamily="18" charset="-34"/>
              </a:rPr>
              <a:t>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 sz="5400">
                <a:solidFill>
                  <a:srgbClr val="FF0000"/>
                </a:solidFill>
                <a:cs typeface="Angsana New" pitchFamily="18" charset="-34"/>
              </a:rPr>
              <a:t>พบเพลี้ยแป้งสีชมพู  </a:t>
            </a: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1 – 2 </a:t>
            </a:r>
            <a:r>
              <a:rPr lang="th-TH" sz="5400">
                <a:solidFill>
                  <a:srgbClr val="FF0000"/>
                </a:solidFill>
                <a:cs typeface="Angsana New" pitchFamily="18" charset="-34"/>
              </a:rPr>
              <a:t>จุด</a:t>
            </a: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   </a:t>
            </a:r>
          </a:p>
          <a:p>
            <a:pPr marL="533400" indent="-533400"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* 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ถือว่า </a:t>
            </a:r>
            <a:r>
              <a:rPr lang="en-US">
                <a:solidFill>
                  <a:srgbClr val="FF0000"/>
                </a:solidFill>
              </a:rPr>
              <a:t>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        พบทำลายแต่ยังไม่ระบาด</a:t>
            </a:r>
            <a:endParaRPr lang="en-US" sz="4800">
              <a:solidFill>
                <a:schemeClr val="tx1"/>
              </a:solidFill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     - 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เด็ดยอด</a:t>
            </a:r>
            <a:r>
              <a:rPr lang="en-US">
                <a:solidFill>
                  <a:schemeClr val="tx1"/>
                </a:solidFill>
              </a:rPr>
              <a:t>     </a:t>
            </a:r>
            <a:r>
              <a:rPr lang="en-US" sz="4800">
                <a:solidFill>
                  <a:schemeClr val="tx1"/>
                </a:solidFill>
              </a:rPr>
              <a:t>-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ปล่อยศัตรูธรรมชาติ</a:t>
            </a:r>
          </a:p>
          <a:p>
            <a:pPr marL="533400" indent="-533400" algn="l">
              <a:spcBef>
                <a:spcPct val="50000"/>
              </a:spcBef>
            </a:pPr>
            <a:r>
              <a:rPr lang="th-TH" sz="4800">
                <a:cs typeface="Angsana New" pitchFamily="18" charset="-34"/>
              </a:rPr>
              <a:t> </a:t>
            </a:r>
            <a:r>
              <a:rPr lang="en-US" sz="4800">
                <a:cs typeface="Angsana New" pitchFamily="18" charset="-34"/>
              </a:rPr>
              <a:t>    </a:t>
            </a:r>
            <a:r>
              <a:rPr lang="en-US" sz="4800">
                <a:solidFill>
                  <a:schemeClr val="tx1"/>
                </a:solidFill>
              </a:rPr>
              <a:t>-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ดำเนินการควบคุมตามสถานะการณ์</a:t>
            </a:r>
            <a:r>
              <a:rPr lang="th-TH" sz="4800">
                <a:cs typeface="Angsana New" pitchFamily="18" charset="-34"/>
              </a:rPr>
              <a:t> </a:t>
            </a:r>
            <a:endParaRPr lang="en-US" sz="4800"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 sz="4800">
                <a:cs typeface="Angsana New" pitchFamily="18" charset="-34"/>
              </a:rPr>
              <a:t>     </a:t>
            </a: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-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เฝ้าระวังและเตือนการระบาด</a:t>
            </a:r>
          </a:p>
        </p:txBody>
      </p:sp>
      <p:sp>
        <p:nvSpPr>
          <p:cNvPr id="22533" name="Right Arrow 6"/>
          <p:cNvSpPr>
            <a:spLocks noChangeArrowheads="1"/>
          </p:cNvSpPr>
          <p:nvPr/>
        </p:nvSpPr>
        <p:spPr bwMode="auto">
          <a:xfrm flipV="1">
            <a:off x="1828800" y="3246438"/>
            <a:ext cx="509588" cy="123825"/>
          </a:xfrm>
          <a:prstGeom prst="rightArrow">
            <a:avLst>
              <a:gd name="adj1" fmla="val 50000"/>
              <a:gd name="adj2" fmla="val 50128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th-TH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animBg="1" autoUpdateAnimBg="0"/>
      <p:bldP spid="399363" grpId="0"/>
      <p:bldP spid="3993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ext Box 2" descr="ช่อดอกไม้"/>
          <p:cNvSpPr txBox="1">
            <a:spLocks noChangeArrowheads="1"/>
          </p:cNvSpPr>
          <p:nvPr/>
        </p:nvSpPr>
        <p:spPr bwMode="auto">
          <a:xfrm>
            <a:off x="2032000" y="228600"/>
            <a:ext cx="5562600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การวิเคราะห์/การจัดการ</a:t>
            </a:r>
          </a:p>
        </p:txBody>
      </p:sp>
      <p:sp>
        <p:nvSpPr>
          <p:cNvPr id="400387" name="Text Box 3"/>
          <p:cNvSpPr txBox="1">
            <a:spLocks noChangeArrowheads="1"/>
          </p:cNvSpPr>
          <p:nvPr/>
        </p:nvSpPr>
        <p:spPr bwMode="auto">
          <a:xfrm>
            <a:off x="211138" y="1643063"/>
            <a:ext cx="87661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en-US" sz="4800">
                <a:solidFill>
                  <a:srgbClr val="FF0000"/>
                </a:solidFill>
                <a:cs typeface="Angsana New" pitchFamily="18" charset="-34"/>
              </a:rPr>
              <a:t>*</a:t>
            </a:r>
            <a:r>
              <a:rPr lang="th-TH" sz="5400">
                <a:solidFill>
                  <a:srgbClr val="FF0000"/>
                </a:solidFill>
                <a:cs typeface="Angsana New" pitchFamily="18" charset="-34"/>
              </a:rPr>
              <a:t>พบเพลี้ยแป้งสีชมพู  </a:t>
            </a:r>
            <a:r>
              <a:rPr lang="en-US" sz="5400">
                <a:solidFill>
                  <a:srgbClr val="FF0000"/>
                </a:solidFill>
                <a:cs typeface="Angsana New" pitchFamily="18" charset="-34"/>
              </a:rPr>
              <a:t>3 </a:t>
            </a:r>
            <a:r>
              <a:rPr lang="th-TH" sz="5400">
                <a:solidFill>
                  <a:srgbClr val="FF0000"/>
                </a:solidFill>
                <a:cs typeface="Angsana New" pitchFamily="18" charset="-34"/>
              </a:rPr>
              <a:t> จุด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 sz="4800">
                <a:solidFill>
                  <a:srgbClr val="FF0000"/>
                </a:solidFill>
                <a:cs typeface="Angsana New" pitchFamily="18" charset="-34"/>
              </a:rPr>
              <a:t>ขึ้นไป</a:t>
            </a:r>
            <a:r>
              <a:rPr lang="en-US" sz="4800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lang="en-US">
                <a:solidFill>
                  <a:srgbClr val="FF0000"/>
                </a:solidFill>
              </a:rPr>
              <a:t>* 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</a:t>
            </a:r>
            <a:r>
              <a:rPr lang="th-TH" sz="4800">
                <a:solidFill>
                  <a:schemeClr val="folHlink"/>
                </a:solidFill>
                <a:cs typeface="Angsana New" pitchFamily="18" charset="-34"/>
              </a:rPr>
              <a:t>ระบาด </a:t>
            </a:r>
            <a:r>
              <a:rPr lang="en-US">
                <a:solidFill>
                  <a:srgbClr val="FF0000"/>
                </a:solidFill>
              </a:rPr>
              <a:t>* *</a:t>
            </a:r>
            <a:r>
              <a:rPr lang="th-TH"/>
              <a:t> </a:t>
            </a:r>
            <a:endParaRPr lang="th-TH" sz="4800">
              <a:solidFill>
                <a:schemeClr val="folHlink"/>
              </a:solidFill>
              <a:cs typeface="Angsana New" pitchFamily="18" charset="-34"/>
            </a:endParaRPr>
          </a:p>
          <a:p>
            <a:pPr marL="533400" indent="-533400" algn="l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     </a:t>
            </a:r>
            <a:r>
              <a:rPr lang="en-US" sz="4800">
                <a:solidFill>
                  <a:schemeClr val="tx1"/>
                </a:solidFill>
              </a:rPr>
              <a:t>-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ดำเนินการควบคุมตามสถานการณ์   โดยวิธี </a:t>
            </a:r>
          </a:p>
          <a:p>
            <a:pPr marL="533400" indent="-533400" algn="l">
              <a:spcBef>
                <a:spcPct val="50000"/>
              </a:spcBef>
            </a:pP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      ผสมผสาน</a:t>
            </a:r>
            <a:r>
              <a:rPr lang="th-TH" sz="4800">
                <a:cs typeface="Angsana New" pitchFamily="18" charset="-34"/>
              </a:rPr>
              <a:t> 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ตามอายุมันสำปะหลัง</a:t>
            </a:r>
          </a:p>
          <a:p>
            <a:pPr marL="533400" indent="-533400" algn="l">
              <a:spcBef>
                <a:spcPct val="50000"/>
              </a:spcBef>
            </a:pP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	</a:t>
            </a: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-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แจ้ง</a:t>
            </a:r>
            <a:r>
              <a:rPr lang="th-TH">
                <a:solidFill>
                  <a:schemeClr val="tx1"/>
                </a:solidFill>
                <a:cs typeface="Angsana New" pitchFamily="18" charset="-34"/>
              </a:rPr>
              <a:t>เตือนการระบาด</a:t>
            </a:r>
            <a:r>
              <a:rPr lang="en-US" sz="4800">
                <a:cs typeface="Angsana New" pitchFamily="18" charset="-34"/>
              </a:rPr>
              <a:t> </a:t>
            </a:r>
            <a:endParaRPr lang="th-TH" sz="4800">
              <a:cs typeface="Angsana New" pitchFamily="18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 animBg="1" autoUpdateAnimBg="0"/>
      <p:bldP spid="400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ing1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55563" y="0"/>
            <a:ext cx="9088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 descr="ช่อดอกไม้"/>
          <p:cNvSpPr txBox="1">
            <a:spLocks noChangeArrowheads="1"/>
          </p:cNvSpPr>
          <p:nvPr/>
        </p:nvSpPr>
        <p:spPr bwMode="auto">
          <a:xfrm>
            <a:off x="1081088" y="136525"/>
            <a:ext cx="6918325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การเฝ้าระวังและเตือนการระบาด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214313" y="1247775"/>
            <a:ext cx="87661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 </a:t>
            </a: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  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 พบศัตรูพืชน้อย  รอดูข้อมูลครั้งต่อไป               </a:t>
            </a:r>
            <a:r>
              <a:rPr lang="th-TH" sz="4800">
                <a:cs typeface="Angsana New" pitchFamily="18" charset="-34"/>
              </a:rPr>
              <a:t>   </a:t>
            </a:r>
            <a:r>
              <a:rPr lang="en-US" sz="4800">
                <a:cs typeface="Angsana New" pitchFamily="18" charset="-34"/>
              </a:rPr>
              <a:t>*</a:t>
            </a:r>
            <a:r>
              <a:rPr lang="th-TH" sz="4800">
                <a:cs typeface="Angsana New" pitchFamily="18" charset="-34"/>
              </a:rPr>
              <a:t>กรณีพบศัตรูพืชมาก และมีปัจจัยอื่นๆเหมาะสมต่อการระบาดมากขึ้น ให้สำรวจอีกครั้ง โดยเปลี่ยนทิศทางเดินใหม่  แล้วแจ้งผู้นำประชาสัมพันธ์ให้เกษตรกรข้างเคียงทราบ</a:t>
            </a:r>
          </a:p>
          <a:p>
            <a:pPr marL="533400" indent="-533400" algn="l">
              <a:spcBef>
                <a:spcPct val="50000"/>
              </a:spcBef>
            </a:pPr>
            <a:r>
              <a:rPr lang="th-TH" sz="4800">
                <a:cs typeface="Angsana New" pitchFamily="18" charset="-34"/>
              </a:rPr>
              <a:t>  </a:t>
            </a:r>
            <a:r>
              <a:rPr lang="en-US" sz="4800">
                <a:cs typeface="Angsana New" pitchFamily="18" charset="-34"/>
              </a:rPr>
              <a:t> </a:t>
            </a:r>
            <a:r>
              <a:rPr lang="en-US" sz="4800">
                <a:solidFill>
                  <a:schemeClr val="tx1"/>
                </a:solidFill>
                <a:cs typeface="Angsana New" pitchFamily="18" charset="-34"/>
              </a:rPr>
              <a:t>*</a:t>
            </a:r>
            <a:r>
              <a:rPr lang="th-TH" sz="4800">
                <a:solidFill>
                  <a:schemeClr val="tx1"/>
                </a:solidFill>
                <a:cs typeface="Angsana New" pitchFamily="18" charset="-34"/>
              </a:rPr>
              <a:t>กรณีสำรวจพบศัตรูพืช ระบาดรุนแรง ผลผลิตเสียหาย  </a:t>
            </a:r>
            <a:r>
              <a:rPr lang="th-TH" sz="4800" u="sng">
                <a:solidFill>
                  <a:srgbClr val="FF0000"/>
                </a:solidFill>
                <a:cs typeface="Angsana New" pitchFamily="18" charset="-34"/>
              </a:rPr>
              <a:t>ให้วางแผนป้องกันกำจัดโดยเร่งด่วน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 autoUpdateAnimBg="0"/>
      <p:bldP spid="3266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Text Box 2" descr="ช่อดอกไม้"/>
          <p:cNvSpPr txBox="1">
            <a:spLocks noChangeArrowheads="1"/>
          </p:cNvSpPr>
          <p:nvPr/>
        </p:nvSpPr>
        <p:spPr bwMode="auto">
          <a:xfrm>
            <a:off x="484188" y="234950"/>
            <a:ext cx="7870825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ปัจจัยที่มีผลในการระบาด ของศัตรูพืช</a:t>
            </a: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225425" y="1992313"/>
            <a:ext cx="8716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en-US" sz="4000">
                <a:solidFill>
                  <a:schemeClr val="accent1"/>
                </a:solidFill>
              </a:rPr>
              <a:t>1.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พันธุ์พืช</a:t>
            </a:r>
            <a:r>
              <a:rPr lang="th-TH" sz="4000">
                <a:solidFill>
                  <a:srgbClr val="FFCC00"/>
                </a:solidFill>
              </a:rPr>
              <a:t>	</a:t>
            </a:r>
            <a:r>
              <a:rPr lang="en-US" sz="4000">
                <a:solidFill>
                  <a:srgbClr val="FFCC00"/>
                </a:solidFill>
              </a:rPr>
              <a:t>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เป็นอาหารของศัตรูพืช บางพันธุ์อ่อนแอ</a:t>
            </a:r>
            <a:endParaRPr lang="th-TH" sz="4800">
              <a:solidFill>
                <a:srgbClr val="FFCC00"/>
              </a:solidFill>
              <a:cs typeface="Angsana New" pitchFamily="18" charset="-34"/>
            </a:endParaRP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314325" y="2828925"/>
            <a:ext cx="8604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000">
                <a:solidFill>
                  <a:schemeClr val="accent1"/>
                </a:solidFill>
              </a:rPr>
              <a:t>2.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ความชื้น </a:t>
            </a:r>
            <a:r>
              <a:rPr lang="en-US" sz="5400">
                <a:solidFill>
                  <a:srgbClr val="66FF33"/>
                </a:solidFill>
                <a:cs typeface="Angsana New" pitchFamily="18" charset="-34"/>
              </a:rPr>
              <a:t>     </a:t>
            </a:r>
            <a:r>
              <a:rPr lang="en-US" sz="4000">
                <a:solidFill>
                  <a:srgbClr val="FFCC00"/>
                </a:solidFill>
              </a:rPr>
              <a:t>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ฤดูฝนความชื้นสัมพัทธ์เกิน </a:t>
            </a:r>
            <a:r>
              <a:rPr lang="en-US" sz="4000">
                <a:solidFill>
                  <a:srgbClr val="FFCC00"/>
                </a:solidFill>
                <a:cs typeface="Angsana New" pitchFamily="18" charset="-34"/>
              </a:rPr>
              <a:t>80%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 โรคและแมลงบางชนิดระบาดมาก เช่น โรคไหม้  เพลี้ยกระโดดสีน้ำตาล</a:t>
            </a:r>
            <a:endParaRPr lang="th-TH" sz="4800">
              <a:solidFill>
                <a:srgbClr val="FFCC00"/>
              </a:solidFill>
              <a:cs typeface="Angsana New" pitchFamily="18" charset="-34"/>
            </a:endParaRP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239713" y="4851400"/>
            <a:ext cx="8604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en-US" sz="4000">
                <a:solidFill>
                  <a:srgbClr val="FFCC00"/>
                </a:solidFill>
              </a:rPr>
              <a:t>3</a:t>
            </a:r>
            <a:r>
              <a:rPr lang="en-US" sz="4000">
                <a:solidFill>
                  <a:schemeClr val="accent1"/>
                </a:solidFill>
              </a:rPr>
              <a:t>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ฝน</a:t>
            </a:r>
            <a:r>
              <a:rPr lang="th-TH" sz="4000">
                <a:solidFill>
                  <a:srgbClr val="FFCC00"/>
                </a:solidFill>
              </a:rPr>
              <a:t>	</a:t>
            </a:r>
            <a:r>
              <a:rPr lang="en-US" sz="4000">
                <a:solidFill>
                  <a:srgbClr val="FFCC00"/>
                </a:solidFill>
              </a:rPr>
              <a:t>           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มีผลต่อการระบาดของศัตรูพืช เช่นหอยเชอรรี่  หนู  โรคต่างๆ เช่นรากเน่า  โคนเน่า</a:t>
            </a:r>
            <a:endParaRPr lang="th-TH" sz="4800">
              <a:solidFill>
                <a:srgbClr val="FFCC00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animBg="1" autoUpdateAnimBg="0"/>
      <p:bldP spid="384003" grpId="0"/>
      <p:bldP spid="384004" grpId="0"/>
      <p:bldP spid="3840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 descr="ช่อดอกไม้"/>
          <p:cNvSpPr txBox="1">
            <a:spLocks noChangeArrowheads="1"/>
          </p:cNvSpPr>
          <p:nvPr/>
        </p:nvSpPr>
        <p:spPr bwMode="auto">
          <a:xfrm>
            <a:off x="420688" y="387350"/>
            <a:ext cx="8172450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ปัจจัยที่มีผลในการระบาด ของศัตรูพืช(ต่อ)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225425" y="1852613"/>
            <a:ext cx="8604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en-US" sz="4000">
                <a:solidFill>
                  <a:srgbClr val="FFCC00"/>
                </a:solidFill>
              </a:rPr>
              <a:t>4</a:t>
            </a:r>
            <a:r>
              <a:rPr lang="en-US" sz="4000">
                <a:solidFill>
                  <a:schemeClr val="accent1"/>
                </a:solidFill>
              </a:rPr>
              <a:t>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ลม</a:t>
            </a:r>
            <a:r>
              <a:rPr lang="th-TH" sz="4000">
                <a:solidFill>
                  <a:srgbClr val="FFCC00"/>
                </a:solidFill>
              </a:rPr>
              <a:t>	</a:t>
            </a:r>
            <a:r>
              <a:rPr lang="en-US" sz="4000">
                <a:solidFill>
                  <a:srgbClr val="FFCC00"/>
                </a:solidFill>
              </a:rPr>
              <a:t>            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ศัตรูพืชแพร่ระบาด หรือ ไปกับลม</a:t>
            </a:r>
            <a:endParaRPr lang="th-TH" sz="4800">
              <a:solidFill>
                <a:srgbClr val="FFCC00"/>
              </a:solidFill>
              <a:cs typeface="Angsana New" pitchFamily="18" charset="-34"/>
            </a:endParaRP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314325" y="2689225"/>
            <a:ext cx="8604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000">
                <a:solidFill>
                  <a:schemeClr val="accent1"/>
                </a:solidFill>
              </a:rPr>
              <a:t>5.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อุณหภูมิ </a:t>
            </a:r>
            <a:r>
              <a:rPr lang="th-TH" sz="4000">
                <a:solidFill>
                  <a:srgbClr val="FFCC00"/>
                </a:solidFill>
              </a:rPr>
              <a:t>	</a:t>
            </a:r>
            <a:r>
              <a:rPr lang="en-US" sz="4000">
                <a:solidFill>
                  <a:srgbClr val="FFCC00"/>
                </a:solidFill>
              </a:rPr>
              <a:t>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บางชนิดต้องการอุณหภูมิสูง บางชนิดต้องการต่ำ  เช่น ราแป้ง ราน้ำค้าง  บางชนิดต้องการอุณภูมิปานกลาง เช่นโรคไหม้(</a:t>
            </a:r>
            <a:r>
              <a:rPr lang="en-US" sz="4000">
                <a:solidFill>
                  <a:srgbClr val="FFCC00"/>
                </a:solidFill>
                <a:cs typeface="Angsana New" pitchFamily="18" charset="-34"/>
              </a:rPr>
              <a:t>22-28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 องศาเซลเซียส)</a:t>
            </a:r>
            <a:endParaRPr lang="th-TH" sz="4800">
              <a:solidFill>
                <a:srgbClr val="FFCC00"/>
              </a:solidFill>
              <a:cs typeface="Angsana New" pitchFamily="18" charset="-34"/>
            </a:endParaRP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239713" y="4737100"/>
            <a:ext cx="8604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en-US" sz="4000">
                <a:solidFill>
                  <a:srgbClr val="FFCC00"/>
                </a:solidFill>
              </a:rPr>
              <a:t>6</a:t>
            </a:r>
            <a:r>
              <a:rPr lang="en-US" sz="4000">
                <a:solidFill>
                  <a:schemeClr val="accent1"/>
                </a:solidFill>
              </a:rPr>
              <a:t>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ระยะการเจริญเติบโตของพืช</a:t>
            </a:r>
            <a:r>
              <a:rPr lang="en-US" sz="4000">
                <a:solidFill>
                  <a:srgbClr val="FFCC00"/>
                </a:solidFill>
              </a:rPr>
              <a:t>     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พืชแต่ละระยะมีผลต่อการระบาดของศัตรูพืช เช่น แตกใบอ่อน  </a:t>
            </a:r>
            <a:endParaRPr lang="th-TH" sz="4800">
              <a:solidFill>
                <a:srgbClr val="FFCC00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 animBg="1" autoUpdateAnimBg="0"/>
      <p:bldP spid="385027" grpId="0"/>
      <p:bldP spid="385028" grpId="0"/>
      <p:bldP spid="3850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 descr="ช่อดอกไม้"/>
          <p:cNvSpPr txBox="1">
            <a:spLocks noChangeArrowheads="1"/>
          </p:cNvSpPr>
          <p:nvPr/>
        </p:nvSpPr>
        <p:spPr bwMode="auto">
          <a:xfrm>
            <a:off x="446088" y="438150"/>
            <a:ext cx="8308975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ปัจจัยที่มีผลในการระบาด ของศัตรูพืช(ต่อ)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25425" y="1852613"/>
            <a:ext cx="87169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en-US" sz="4000">
                <a:solidFill>
                  <a:srgbClr val="FFCC00"/>
                </a:solidFill>
              </a:rPr>
              <a:t>7</a:t>
            </a:r>
            <a:r>
              <a:rPr lang="en-US" sz="4000">
                <a:solidFill>
                  <a:schemeClr val="accent1"/>
                </a:solidFill>
              </a:rPr>
              <a:t>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ความหนาแน่นของพืช </a:t>
            </a:r>
            <a:r>
              <a:rPr lang="en-US" sz="4000">
                <a:solidFill>
                  <a:srgbClr val="FFCC00"/>
                </a:solidFill>
              </a:rPr>
              <a:t>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พืชหนาแน่น แย่งอาหาร อับลม  และเป็นที่อาศัยของศัตรูพืช</a:t>
            </a:r>
            <a:r>
              <a:rPr lang="th-TH"/>
              <a:t> 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314325" y="3400425"/>
            <a:ext cx="8829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000">
                <a:solidFill>
                  <a:schemeClr val="accent1"/>
                </a:solidFill>
              </a:rPr>
              <a:t>8.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สภาพพื้นที่ปลูก </a:t>
            </a:r>
            <a:r>
              <a:rPr lang="en-US" sz="4000">
                <a:solidFill>
                  <a:srgbClr val="FFCC00"/>
                </a:solidFill>
              </a:rPr>
              <a:t>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สภาพดิน  ความสมบูรณ์  ที่ลุ่ม/ดอน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239713" y="4305300"/>
            <a:ext cx="8604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en-US" sz="4000">
                <a:solidFill>
                  <a:srgbClr val="FFCC00"/>
                </a:solidFill>
              </a:rPr>
              <a:t>9</a:t>
            </a:r>
            <a:r>
              <a:rPr lang="en-US" sz="4000">
                <a:solidFill>
                  <a:schemeClr val="accent1"/>
                </a:solidFill>
              </a:rPr>
              <a:t>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ศัตรูธรรมชาติ </a:t>
            </a:r>
            <a:r>
              <a:rPr lang="en-US" sz="4000">
                <a:solidFill>
                  <a:srgbClr val="FFCC00"/>
                </a:solidFill>
              </a:rPr>
              <a:t>    =  </a:t>
            </a:r>
            <a:r>
              <a:rPr lang="th-TH" sz="4000">
                <a:solidFill>
                  <a:srgbClr val="FFCC00"/>
                </a:solidFill>
                <a:cs typeface="Angsana New" pitchFamily="18" charset="-34"/>
              </a:rPr>
              <a:t>ตัวห้ำ  ตัวเบียน  เชื้อโรค</a:t>
            </a:r>
            <a:endParaRPr lang="th-TH" sz="4800">
              <a:solidFill>
                <a:srgbClr val="FFCC00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 animBg="1" autoUpdateAnimBg="0"/>
      <p:bldP spid="386051" grpId="0"/>
      <p:bldP spid="386052" grpId="0"/>
      <p:bldP spid="3860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 descr="ช่อดอกไม้"/>
          <p:cNvSpPr txBox="1">
            <a:spLocks noChangeArrowheads="1"/>
          </p:cNvSpPr>
          <p:nvPr/>
        </p:nvSpPr>
        <p:spPr bwMode="auto">
          <a:xfrm>
            <a:off x="433388" y="434975"/>
            <a:ext cx="8258175" cy="9715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5400">
                <a:solidFill>
                  <a:srgbClr val="000066"/>
                </a:solidFill>
                <a:cs typeface="Angsana New" pitchFamily="18" charset="-34"/>
              </a:rPr>
              <a:t>ปัจจัยที่มีผลในการระบาด ของศัตรูพืช(ต่อ)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263525" y="2073275"/>
            <a:ext cx="8716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th-TH" sz="4000">
                <a:solidFill>
                  <a:srgbClr val="FFCC00"/>
                </a:solidFill>
              </a:rPr>
              <a:t> </a:t>
            </a:r>
            <a:r>
              <a:rPr lang="en-US" sz="4000">
                <a:solidFill>
                  <a:srgbClr val="FFCC00"/>
                </a:solidFill>
              </a:rPr>
              <a:t>10</a:t>
            </a:r>
            <a:r>
              <a:rPr lang="en-US" sz="4000">
                <a:solidFill>
                  <a:schemeClr val="accent1"/>
                </a:solidFill>
              </a:rPr>
              <a:t>.</a:t>
            </a:r>
            <a:r>
              <a:rPr lang="en-US" sz="4000">
                <a:solidFill>
                  <a:srgbClr val="FFCC00"/>
                </a:solidFill>
              </a:rPr>
              <a:t> 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การจัดการและการดูแลรักษา</a:t>
            </a:r>
            <a:r>
              <a:rPr lang="th-TH" sz="4000">
                <a:solidFill>
                  <a:srgbClr val="FFCC00"/>
                </a:solidFill>
              </a:rPr>
              <a:t>	</a:t>
            </a:r>
            <a:r>
              <a:rPr lang="en-US" sz="4000">
                <a:solidFill>
                  <a:srgbClr val="FFCC00"/>
                </a:solidFill>
              </a:rPr>
              <a:t>  </a:t>
            </a:r>
            <a:r>
              <a:rPr lang="th-TH"/>
              <a:t> 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990600" y="3260725"/>
            <a:ext cx="1150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000">
                <a:solidFill>
                  <a:srgbClr val="FFCC00"/>
                </a:solidFill>
              </a:rPr>
              <a:t>- </a:t>
            </a:r>
            <a:r>
              <a:rPr lang="th-TH" sz="5400">
                <a:solidFill>
                  <a:schemeClr val="tx1"/>
                </a:solidFill>
                <a:cs typeface="Angsana New" pitchFamily="18" charset="-34"/>
              </a:rPr>
              <a:t>ปุ๋ย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    </a:t>
            </a:r>
            <a:r>
              <a:rPr lang="en-US" sz="5400">
                <a:solidFill>
                  <a:srgbClr val="66FF33"/>
                </a:solidFill>
                <a:cs typeface="Angsana New" pitchFamily="18" charset="-34"/>
              </a:rPr>
              <a:t> </a:t>
            </a:r>
            <a:endParaRPr lang="th-TH" sz="4000">
              <a:solidFill>
                <a:srgbClr val="FFCC00"/>
              </a:solidFill>
              <a:cs typeface="Angsana New" pitchFamily="18" charset="-34"/>
            </a:endParaRP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1017588" y="4229100"/>
            <a:ext cx="1150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000">
                <a:solidFill>
                  <a:srgbClr val="FFCC00"/>
                </a:solidFill>
              </a:rPr>
              <a:t>- </a:t>
            </a:r>
            <a:r>
              <a:rPr lang="th-TH" sz="5400">
                <a:solidFill>
                  <a:schemeClr val="tx1"/>
                </a:solidFill>
                <a:cs typeface="Angsana New" pitchFamily="18" charset="-34"/>
              </a:rPr>
              <a:t>น้ำ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    </a:t>
            </a:r>
            <a:r>
              <a:rPr lang="en-US" sz="5400">
                <a:solidFill>
                  <a:srgbClr val="66FF33"/>
                </a:solidFill>
                <a:cs typeface="Angsana New" pitchFamily="18" charset="-34"/>
              </a:rPr>
              <a:t> </a:t>
            </a:r>
            <a:endParaRPr lang="th-TH" sz="4000">
              <a:solidFill>
                <a:srgbClr val="FFCC00"/>
              </a:solidFill>
              <a:cs typeface="Angsana New" pitchFamily="18" charset="-34"/>
            </a:endParaRP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3825875" y="3276600"/>
            <a:ext cx="2979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000">
                <a:solidFill>
                  <a:srgbClr val="FFCC00"/>
                </a:solidFill>
              </a:rPr>
              <a:t>- </a:t>
            </a:r>
            <a:r>
              <a:rPr lang="th-TH" sz="5400">
                <a:solidFill>
                  <a:schemeClr val="tx1"/>
                </a:solidFill>
                <a:cs typeface="Angsana New" pitchFamily="18" charset="-34"/>
              </a:rPr>
              <a:t>การเขตกรรม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    </a:t>
            </a:r>
            <a:r>
              <a:rPr lang="en-US" sz="5400">
                <a:solidFill>
                  <a:srgbClr val="66FF33"/>
                </a:solidFill>
                <a:cs typeface="Angsana New" pitchFamily="18" charset="-34"/>
              </a:rPr>
              <a:t> </a:t>
            </a:r>
            <a:endParaRPr lang="th-TH" sz="4000">
              <a:solidFill>
                <a:srgbClr val="FFCC00"/>
              </a:solidFill>
              <a:cs typeface="Angsana New" pitchFamily="18" charset="-34"/>
            </a:endParaRP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1035050" y="5183188"/>
            <a:ext cx="7426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000">
                <a:solidFill>
                  <a:srgbClr val="FFCC00"/>
                </a:solidFill>
              </a:rPr>
              <a:t>- </a:t>
            </a:r>
            <a:r>
              <a:rPr lang="th-TH" sz="5400">
                <a:solidFill>
                  <a:schemeClr val="tx1"/>
                </a:solidFill>
                <a:cs typeface="Angsana New" pitchFamily="18" charset="-34"/>
              </a:rPr>
              <a:t>การสำรวจแปลงติดตามสถานะการณ์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    </a:t>
            </a:r>
            <a:r>
              <a:rPr lang="en-US" sz="5400">
                <a:solidFill>
                  <a:srgbClr val="66FF33"/>
                </a:solidFill>
                <a:cs typeface="Angsana New" pitchFamily="18" charset="-34"/>
              </a:rPr>
              <a:t> </a:t>
            </a:r>
            <a:endParaRPr lang="th-TH" sz="4000">
              <a:solidFill>
                <a:srgbClr val="FFCC00"/>
              </a:solidFill>
              <a:cs typeface="Angsana New" pitchFamily="18" charset="-34"/>
            </a:endParaRPr>
          </a:p>
        </p:txBody>
      </p:sp>
      <p:sp>
        <p:nvSpPr>
          <p:cNvPr id="387080" name="Text Box 8"/>
          <p:cNvSpPr txBox="1">
            <a:spLocks noChangeArrowheads="1"/>
          </p:cNvSpPr>
          <p:nvPr/>
        </p:nvSpPr>
        <p:spPr bwMode="auto">
          <a:xfrm>
            <a:off x="3865563" y="4144963"/>
            <a:ext cx="493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algn="l">
              <a:spcBef>
                <a:spcPct val="50000"/>
              </a:spcBef>
            </a:pPr>
            <a:r>
              <a:rPr lang="en-US" sz="4000">
                <a:solidFill>
                  <a:srgbClr val="FFCC00"/>
                </a:solidFill>
              </a:rPr>
              <a:t>- </a:t>
            </a:r>
            <a:r>
              <a:rPr lang="th-TH" sz="5400">
                <a:solidFill>
                  <a:schemeClr val="tx1"/>
                </a:solidFill>
                <a:cs typeface="Angsana New" pitchFamily="18" charset="-34"/>
              </a:rPr>
              <a:t>การป้องกันกำจัดศัตรูพืช</a:t>
            </a:r>
            <a:r>
              <a:rPr lang="th-TH" sz="5400">
                <a:solidFill>
                  <a:srgbClr val="66FF33"/>
                </a:solidFill>
                <a:cs typeface="Angsana New" pitchFamily="18" charset="-34"/>
              </a:rPr>
              <a:t>    </a:t>
            </a:r>
            <a:r>
              <a:rPr lang="en-US" sz="5400">
                <a:solidFill>
                  <a:srgbClr val="66FF33"/>
                </a:solidFill>
                <a:cs typeface="Angsana New" pitchFamily="18" charset="-34"/>
              </a:rPr>
              <a:t> </a:t>
            </a:r>
            <a:endParaRPr lang="th-TH" sz="4000">
              <a:solidFill>
                <a:srgbClr val="FFCC00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 animBg="1" autoUpdateAnimBg="0"/>
      <p:bldP spid="387075" grpId="0"/>
      <p:bldP spid="387076" grpId="0"/>
      <p:bldP spid="387077" grpId="0"/>
      <p:bldP spid="387078" grpId="0"/>
      <p:bldP spid="387079" grpId="0"/>
      <p:bldP spid="3870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SCF12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55563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AutoShape 14"/>
          <p:cNvSpPr>
            <a:spLocks noChangeArrowheads="1"/>
          </p:cNvSpPr>
          <p:nvPr/>
        </p:nvSpPr>
        <p:spPr bwMode="auto">
          <a:xfrm>
            <a:off x="2755900" y="0"/>
            <a:ext cx="6388100" cy="1878013"/>
          </a:xfrm>
          <a:prstGeom prst="cloudCallout">
            <a:avLst>
              <a:gd name="adj1" fmla="val -18190"/>
              <a:gd name="adj2" fmla="val 70032"/>
            </a:avLst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r>
              <a:rPr lang="th-TH">
                <a:solidFill>
                  <a:srgbClr val="0000CC"/>
                </a:solidFill>
                <a:cs typeface="Angsana New" pitchFamily="18" charset="-34"/>
              </a:rPr>
              <a:t>ประกาศ ภัยพิบัติ ได้ไหมนี่</a:t>
            </a:r>
          </a:p>
        </p:txBody>
      </p:sp>
      <p:sp>
        <p:nvSpPr>
          <p:cNvPr id="2970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37500" y="439738"/>
            <a:ext cx="566738" cy="704850"/>
          </a:xfrm>
          <a:prstGeom prst="actionButtonHelp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9701" name="AutoShape 17"/>
          <p:cNvSpPr>
            <a:spLocks noChangeArrowheads="1"/>
          </p:cNvSpPr>
          <p:nvPr/>
        </p:nvSpPr>
        <p:spPr bwMode="auto">
          <a:xfrm>
            <a:off x="6000750" y="4521200"/>
            <a:ext cx="2968625" cy="1654175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r>
              <a:rPr lang="th-TH">
                <a:solidFill>
                  <a:srgbClr val="FF0000"/>
                </a:solidFill>
                <a:cs typeface="Angsana New" pitchFamily="18" charset="-34"/>
              </a:rPr>
              <a:t>กำลัง </a:t>
            </a:r>
            <a:r>
              <a:rPr lang="th-TH" sz="5400">
                <a:solidFill>
                  <a:srgbClr val="FF0000"/>
                </a:solidFill>
                <a:cs typeface="Angsana New" pitchFamily="18" charset="-34"/>
              </a:rPr>
              <a:t>ฮิต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"/>
          <p:cNvSpPr>
            <a:spLocks noChangeArrowheads="1" noChangeShapeType="1" noTextEdit="1"/>
          </p:cNvSpPr>
          <p:nvPr/>
        </p:nvSpPr>
        <p:spPr bwMode="auto">
          <a:xfrm>
            <a:off x="2438400" y="908050"/>
            <a:ext cx="42672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898"/>
                <a:gd name="adj2" fmla="val -1579"/>
              </a:avLst>
            </a:prstTxWarp>
          </a:bodyPr>
          <a:lstStyle/>
          <a:p>
            <a:r>
              <a:rPr lang="th-TH" sz="7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Angsana New"/>
                <a:cs typeface="Angsana New"/>
              </a:rPr>
              <a:t>สวัสดี ครับ</a:t>
            </a:r>
          </a:p>
        </p:txBody>
      </p:sp>
      <p:graphicFrame>
        <p:nvGraphicFramePr>
          <p:cNvPr id="2050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Clip" r:id="rId3" imgW="0" imgH="0" progId="MS_ClipArt_Gallery.2">
              <p:embed/>
            </p:oleObj>
          </a:graphicData>
        </a:graphic>
      </p:graphicFrame>
      <p:pic>
        <p:nvPicPr>
          <p:cNvPr id="2052" name="Picture 4" descr="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488" y="3716338"/>
            <a:ext cx="9763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รูปแปลงทดสอบแตนเบียน1"/>
          <p:cNvPicPr>
            <a:picLocks noChangeAspect="1" noChangeArrowheads="1"/>
          </p:cNvPicPr>
          <p:nvPr/>
        </p:nvPicPr>
        <p:blipFill>
          <a:blip r:embed="rId2" cstate="print">
            <a:lum bright="30000" contrast="-6000"/>
          </a:blip>
          <a:srcRect/>
          <a:stretch>
            <a:fillRect/>
          </a:stretch>
        </p:blipFill>
        <p:spPr bwMode="auto">
          <a:xfrm>
            <a:off x="4613275" y="3473450"/>
            <a:ext cx="453072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1" descr="DSCF1328"/>
          <p:cNvPicPr>
            <a:picLocks noChangeAspect="1" noChangeArrowheads="1"/>
          </p:cNvPicPr>
          <p:nvPr/>
        </p:nvPicPr>
        <p:blipFill>
          <a:blip r:embed="rId3" cstate="print">
            <a:lum bright="42000" contrast="6000"/>
          </a:blip>
          <a:srcRect/>
          <a:stretch>
            <a:fillRect/>
          </a:stretch>
        </p:blipFill>
        <p:spPr bwMode="auto">
          <a:xfrm>
            <a:off x="0" y="3457575"/>
            <a:ext cx="46228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FAO-mission05 007"/>
          <p:cNvPicPr>
            <a:picLocks noChangeAspect="1" noChangeArrowheads="1"/>
          </p:cNvPicPr>
          <p:nvPr/>
        </p:nvPicPr>
        <p:blipFill>
          <a:blip r:embed="rId4" cstate="print">
            <a:lum bright="48000"/>
          </a:blip>
          <a:srcRect/>
          <a:stretch>
            <a:fillRect/>
          </a:stretch>
        </p:blipFill>
        <p:spPr bwMode="auto">
          <a:xfrm>
            <a:off x="4635500" y="0"/>
            <a:ext cx="4508500" cy="34829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8197" name="Picture 9" descr="r22"/>
          <p:cNvPicPr>
            <a:picLocks noChangeAspect="1" noChangeArrowheads="1"/>
          </p:cNvPicPr>
          <p:nvPr/>
        </p:nvPicPr>
        <p:blipFill>
          <a:blip r:embed="rId5" cstate="print">
            <a:lum bright="24000" contrast="-18000"/>
          </a:blip>
          <a:srcRect/>
          <a:stretch>
            <a:fillRect/>
          </a:stretch>
        </p:blipFill>
        <p:spPr bwMode="auto">
          <a:xfrm>
            <a:off x="0" y="-4763"/>
            <a:ext cx="4635500" cy="347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8438"/>
            <a:ext cx="7891463" cy="2932112"/>
          </a:xfrm>
        </p:spPr>
        <p:txBody>
          <a:bodyPr/>
          <a:lstStyle/>
          <a:p>
            <a:pPr algn="ctr">
              <a:buFontTx/>
              <a:buNone/>
            </a:pPr>
            <a:r>
              <a:rPr lang="th-TH" sz="54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การสำรวจ</a:t>
            </a:r>
          </a:p>
          <a:p>
            <a:pPr algn="ctr">
              <a:buFontTx/>
              <a:buNone/>
            </a:pPr>
            <a:r>
              <a:rPr lang="th-TH" sz="4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และ</a:t>
            </a:r>
          </a:p>
          <a:p>
            <a:pPr algn="ctr">
              <a:buFontTx/>
              <a:buNone/>
            </a:pPr>
            <a:r>
              <a:rPr lang="th-TH" sz="4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ติดตามสถานการณ์</a:t>
            </a:r>
            <a:r>
              <a:rPr lang="en-US" sz="4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48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ศัตรูพืช</a:t>
            </a:r>
            <a:endParaRPr lang="en-US" sz="4800" b="1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9861" name="Text Box 5" descr="ช่อดอกไม้"/>
          <p:cNvSpPr txBox="1">
            <a:spLocks noChangeArrowheads="1"/>
          </p:cNvSpPr>
          <p:nvPr/>
        </p:nvSpPr>
        <p:spPr bwMode="auto">
          <a:xfrm>
            <a:off x="466725" y="4062413"/>
            <a:ext cx="8442325" cy="2103437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7200">
                <a:solidFill>
                  <a:srgbClr val="990000"/>
                </a:solidFill>
                <a:cs typeface="Angsana New" pitchFamily="18" charset="-34"/>
              </a:rPr>
              <a:t>            ฉัตรชัย   สิทธิหาโคตร</a:t>
            </a:r>
            <a:r>
              <a:rPr kumimoji="0" lang="th-TH" sz="6000">
                <a:solidFill>
                  <a:srgbClr val="990000"/>
                </a:solidFill>
                <a:cs typeface="Angsana New" pitchFamily="18" charset="-34"/>
              </a:rPr>
              <a:t>                </a:t>
            </a:r>
            <a:r>
              <a:rPr kumimoji="0" lang="th-TH" sz="6000">
                <a:solidFill>
                  <a:srgbClr val="0000FF"/>
                </a:solidFill>
                <a:cs typeface="Angsana New" pitchFamily="18" charset="-34"/>
              </a:rPr>
              <a:t>นักวิชาการส่งเสริมการเกษตรชำนาญการ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โรงเรียนเกษตรกรข้าว23"/>
          <p:cNvPicPr>
            <a:picLocks noChangeAspect="1" noChangeArrowheads="1"/>
          </p:cNvPicPr>
          <p:nvPr/>
        </p:nvPicPr>
        <p:blipFill>
          <a:blip r:embed="rId3" cstate="print">
            <a:lum bright="42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8263" y="2916238"/>
            <a:ext cx="1600200" cy="1371600"/>
          </a:xfrm>
          <a:prstGeom prst="star8">
            <a:avLst>
              <a:gd name="adj" fmla="val 29315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57382" name="Text Box 6"/>
          <p:cNvSpPr txBox="1">
            <a:spLocks noChangeArrowheads="1"/>
          </p:cNvSpPr>
          <p:nvPr/>
        </p:nvSpPr>
        <p:spPr bwMode="auto">
          <a:xfrm>
            <a:off x="966788" y="3375025"/>
            <a:ext cx="8132762" cy="3046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4800" b="0">
                <a:solidFill>
                  <a:srgbClr val="0000FF"/>
                </a:solidFill>
              </a:rPr>
              <a:t> </a:t>
            </a:r>
            <a:r>
              <a:rPr kumimoji="0" lang="th-TH">
                <a:solidFill>
                  <a:srgbClr val="0000CC"/>
                </a:solidFill>
              </a:rPr>
              <a:t>- </a:t>
            </a:r>
            <a:r>
              <a:rPr kumimoji="0" lang="th-TH" sz="4800">
                <a:solidFill>
                  <a:srgbClr val="0000CC"/>
                </a:solidFill>
              </a:rPr>
              <a:t>ให้รู้สถานะการณ์และข้อมูลต่างๆในแปลงพืช</a:t>
            </a:r>
          </a:p>
          <a:p>
            <a:pPr algn="l"/>
            <a:r>
              <a:rPr kumimoji="0" lang="th-TH">
                <a:solidFill>
                  <a:srgbClr val="0000CC"/>
                </a:solidFill>
              </a:rPr>
              <a:t> - </a:t>
            </a:r>
            <a:r>
              <a:rPr kumimoji="0" lang="th-TH" sz="4800">
                <a:solidFill>
                  <a:srgbClr val="0000CC"/>
                </a:solidFill>
              </a:rPr>
              <a:t>ทราบชนิดและปริมาณศัตรูพืช/ศัตรูธรรมชาติ</a:t>
            </a:r>
          </a:p>
          <a:p>
            <a:pPr algn="l"/>
            <a:r>
              <a:rPr kumimoji="0" lang="th-TH">
                <a:solidFill>
                  <a:srgbClr val="0000CC"/>
                </a:solidFill>
              </a:rPr>
              <a:t> - </a:t>
            </a:r>
            <a:r>
              <a:rPr kumimoji="0" lang="th-TH" sz="4800">
                <a:solidFill>
                  <a:srgbClr val="0000CC"/>
                </a:solidFill>
              </a:rPr>
              <a:t>ประกอบการตัดสินใจในการเลือกวิธีการควบ</a:t>
            </a:r>
          </a:p>
          <a:p>
            <a:pPr algn="l"/>
            <a:r>
              <a:rPr kumimoji="0" lang="th-TH" sz="4800">
                <a:solidFill>
                  <a:srgbClr val="0000CC"/>
                </a:solidFill>
              </a:rPr>
              <a:t>     คุมศัตรูพืช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52438" y="1033463"/>
          <a:ext cx="1284287" cy="1660525"/>
        </p:xfrm>
        <a:graphic>
          <a:graphicData uri="http://schemas.openxmlformats.org/presentationml/2006/ole">
            <p:oleObj spid="_x0000_s1026" name="Clip" r:id="rId4" imgW="3025440" imgH="3252600" progId="MS_ClipArt_Gallery.2">
              <p:embed/>
            </p:oleObj>
          </a:graphicData>
        </a:graphic>
      </p:graphicFrame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4989513" y="119063"/>
            <a:ext cx="4154487" cy="1570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 sz="4800">
                <a:solidFill>
                  <a:srgbClr val="000000"/>
                </a:solidFill>
              </a:rPr>
              <a:t>สัปดาห์ละ</a:t>
            </a:r>
            <a:r>
              <a:rPr kumimoji="0" lang="th-TH" sz="4800">
                <a:solidFill>
                  <a:srgbClr val="FF0000"/>
                </a:solidFill>
              </a:rPr>
              <a:t>  1   </a:t>
            </a:r>
            <a:r>
              <a:rPr kumimoji="0" lang="th-TH" sz="4800">
                <a:solidFill>
                  <a:srgbClr val="000000"/>
                </a:solidFill>
              </a:rPr>
              <a:t>ครั้ง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kumimoji="0" lang="th-TH" sz="4800">
                <a:solidFill>
                  <a:srgbClr val="FF0000"/>
                </a:solidFill>
              </a:rPr>
              <a:t> </a:t>
            </a:r>
            <a:r>
              <a:rPr kumimoji="0" lang="th-TH" sz="4800">
                <a:solidFill>
                  <a:srgbClr val="000000"/>
                </a:solidFill>
              </a:rPr>
              <a:t>สุ่มสำรวจ</a:t>
            </a:r>
            <a:r>
              <a:rPr kumimoji="0" lang="th-TH" sz="4800">
                <a:solidFill>
                  <a:srgbClr val="FF0000"/>
                </a:solidFill>
              </a:rPr>
              <a:t>   10 </a:t>
            </a:r>
            <a:r>
              <a:rPr kumimoji="0" lang="th-TH" sz="4800">
                <a:solidFill>
                  <a:srgbClr val="000000"/>
                </a:solidFill>
              </a:rPr>
              <a:t>จุด</a:t>
            </a:r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406400" y="3314700"/>
            <a:ext cx="9366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kumimoji="0" lang="th-TH" sz="4800">
                <a:solidFill>
                  <a:srgbClr val="FF0000"/>
                </a:solidFill>
                <a:latin typeface="Constantia" pitchFamily="18" charset="0"/>
                <a:cs typeface="FreesiaUPC" pitchFamily="34" charset="-34"/>
              </a:rPr>
              <a:t>เพื่อ</a:t>
            </a:r>
          </a:p>
        </p:txBody>
      </p:sp>
      <p:sp>
        <p:nvSpPr>
          <p:cNvPr id="1032" name="AutoShape 12"/>
          <p:cNvSpPr>
            <a:spLocks noChangeArrowheads="1"/>
          </p:cNvSpPr>
          <p:nvPr/>
        </p:nvSpPr>
        <p:spPr bwMode="auto">
          <a:xfrm>
            <a:off x="5051425" y="309563"/>
            <a:ext cx="3922713" cy="1354137"/>
          </a:xfrm>
          <a:prstGeom prst="bracePair">
            <a:avLst>
              <a:gd name="adj" fmla="val 8333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2" grpId="0" autoUpdateAnimBg="0"/>
      <p:bldP spid="357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ANd9GcTN_W7G_4xOCiE4ksgdgivQ4wyt2BVOnzR4mLgUAdYZnwWng2wYhA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2274888" y="4262438"/>
            <a:ext cx="6756400" cy="1249362"/>
          </a:xfrm>
          <a:prstGeom prst="ellipse">
            <a:avLst/>
          </a:prstGeom>
          <a:solidFill>
            <a:srgbClr val="CCFF99"/>
          </a:solidFill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1455738" y="1847850"/>
            <a:ext cx="6223000" cy="1230313"/>
          </a:xfrm>
          <a:prstGeom prst="ellipse">
            <a:avLst/>
          </a:prstGeom>
          <a:solidFill>
            <a:srgbClr val="CCFF99"/>
          </a:solidFill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601788" y="309563"/>
            <a:ext cx="4427537" cy="9525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5400">
                <a:solidFill>
                  <a:srgbClr val="0000CC"/>
                </a:solidFill>
              </a:rPr>
              <a:t>วิธีการสำรวจแปลงข้าว</a:t>
            </a:r>
            <a:endParaRPr kumimoji="0" lang="th-TH" sz="5400" b="0">
              <a:solidFill>
                <a:srgbClr val="0000CC"/>
              </a:solidFill>
            </a:endParaRPr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1703388" y="2087563"/>
            <a:ext cx="567213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>
                <a:solidFill>
                  <a:srgbClr val="FF0000"/>
                </a:solidFill>
                <a:cs typeface="Angsana New" pitchFamily="18" charset="-34"/>
              </a:rPr>
              <a:t>นาดำ </a:t>
            </a:r>
            <a:r>
              <a:rPr kumimoji="0" lang="en-US">
                <a:solidFill>
                  <a:srgbClr val="FF0000"/>
                </a:solidFill>
                <a:cs typeface="Angsana New" pitchFamily="18" charset="-34"/>
              </a:rPr>
              <a:t>= </a:t>
            </a:r>
            <a:r>
              <a:rPr kumimoji="0" lang="th-TH">
                <a:solidFill>
                  <a:srgbClr val="FF0000"/>
                </a:solidFill>
                <a:cs typeface="Angsana New" pitchFamily="18" charset="-34"/>
              </a:rPr>
              <a:t> 10 จุด ( 1 กอ : จุด ) /  1-2 ไร่</a:t>
            </a:r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2465388" y="4503738"/>
            <a:ext cx="63134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>
                <a:solidFill>
                  <a:srgbClr val="FF0000"/>
                </a:solidFill>
                <a:cs typeface="Angsana New" pitchFamily="18" charset="-34"/>
              </a:rPr>
              <a:t>นาหว่าน = 10 จุด ( 10 ต้น : จุด ) / 1-2 ไร่</a:t>
            </a:r>
            <a:r>
              <a:rPr kumimoji="0" lang="th-TH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F0803"/>
          <p:cNvPicPr>
            <a:picLocks noChangeAspect="1" noChangeArrowheads="1"/>
          </p:cNvPicPr>
          <p:nvPr/>
        </p:nvPicPr>
        <p:blipFill>
          <a:blip r:embed="rId2" cstate="print">
            <a:lum bright="48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23988" y="220663"/>
            <a:ext cx="4283075" cy="8620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4800">
                <a:solidFill>
                  <a:srgbClr val="000099"/>
                </a:solidFill>
              </a:rPr>
              <a:t>วิธีการสำรวจแปลงข้าว</a:t>
            </a:r>
            <a:endParaRPr kumimoji="0" lang="th-TH" sz="4800" b="0">
              <a:solidFill>
                <a:srgbClr val="000099"/>
              </a:solidFill>
            </a:endParaRP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 flipV="1">
            <a:off x="1763713" y="1557338"/>
            <a:ext cx="2517775" cy="16621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403350" y="1341438"/>
            <a:ext cx="3082925" cy="2259012"/>
            <a:chOff x="168" y="147"/>
            <a:chExt cx="1942" cy="1423"/>
          </a:xfrm>
        </p:grpSpPr>
        <p:sp>
          <p:nvSpPr>
            <p:cNvPr id="10296" name="Text Box 6"/>
            <p:cNvSpPr txBox="1">
              <a:spLocks noChangeArrowheads="1"/>
            </p:cNvSpPr>
            <p:nvPr/>
          </p:nvSpPr>
          <p:spPr bwMode="auto">
            <a:xfrm>
              <a:off x="264" y="1166"/>
              <a:ext cx="212" cy="306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97" name="Rectangle 7"/>
            <p:cNvSpPr>
              <a:spLocks noChangeArrowheads="1"/>
            </p:cNvSpPr>
            <p:nvPr/>
          </p:nvSpPr>
          <p:spPr bwMode="auto">
            <a:xfrm>
              <a:off x="187" y="213"/>
              <a:ext cx="1913" cy="1357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98" name="Text Box 8"/>
            <p:cNvSpPr txBox="1">
              <a:spLocks noChangeArrowheads="1"/>
            </p:cNvSpPr>
            <p:nvPr/>
          </p:nvSpPr>
          <p:spPr bwMode="auto">
            <a:xfrm>
              <a:off x="168" y="929"/>
              <a:ext cx="500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>
                  <a:solidFill>
                    <a:srgbClr val="000099"/>
                  </a:solidFill>
                  <a:latin typeface="Cordia New" pitchFamily="34" charset="-34"/>
                  <a:cs typeface="Cordia New" pitchFamily="34" charset="-34"/>
                </a:rPr>
                <a:t>1 </a:t>
              </a:r>
              <a:r>
                <a:rPr kumimoji="0" lang="th-TH" sz="2400">
                  <a:solidFill>
                    <a:srgbClr val="000099"/>
                  </a:solidFill>
                  <a:latin typeface="Cordia New" pitchFamily="34" charset="-34"/>
                  <a:cs typeface="Cordia New" pitchFamily="34" charset="-34"/>
                </a:rPr>
                <a:t>ม.</a:t>
              </a:r>
              <a:r>
                <a:rPr kumimoji="0" lang="th-TH" sz="2400" baseline="30000">
                  <a:solidFill>
                    <a:srgbClr val="000099"/>
                  </a:solidFill>
                  <a:latin typeface="Cordia New" pitchFamily="34" charset="-34"/>
                  <a:cs typeface="Cordia New" pitchFamily="34" charset="-34"/>
                </a:rPr>
                <a:t>2</a:t>
              </a:r>
            </a:p>
          </p:txBody>
        </p:sp>
        <p:sp>
          <p:nvSpPr>
            <p:cNvPr id="10299" name="Text Box 9"/>
            <p:cNvSpPr txBox="1">
              <a:spLocks noChangeArrowheads="1"/>
            </p:cNvSpPr>
            <p:nvPr/>
          </p:nvSpPr>
          <p:spPr bwMode="auto">
            <a:xfrm>
              <a:off x="477" y="1057"/>
              <a:ext cx="212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0" name="Text Box 10"/>
            <p:cNvSpPr txBox="1">
              <a:spLocks noChangeArrowheads="1"/>
            </p:cNvSpPr>
            <p:nvPr/>
          </p:nvSpPr>
          <p:spPr bwMode="auto">
            <a:xfrm>
              <a:off x="672" y="914"/>
              <a:ext cx="2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1" name="Text Box 11"/>
            <p:cNvSpPr txBox="1">
              <a:spLocks noChangeArrowheads="1"/>
            </p:cNvSpPr>
            <p:nvPr/>
          </p:nvSpPr>
          <p:spPr bwMode="auto">
            <a:xfrm>
              <a:off x="850" y="781"/>
              <a:ext cx="213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2" name="Text Box 12"/>
            <p:cNvSpPr txBox="1">
              <a:spLocks noChangeArrowheads="1"/>
            </p:cNvSpPr>
            <p:nvPr/>
          </p:nvSpPr>
          <p:spPr bwMode="auto">
            <a:xfrm>
              <a:off x="1028" y="663"/>
              <a:ext cx="213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3" name="Text Box 13"/>
            <p:cNvSpPr txBox="1">
              <a:spLocks noChangeArrowheads="1"/>
            </p:cNvSpPr>
            <p:nvPr/>
          </p:nvSpPr>
          <p:spPr bwMode="auto">
            <a:xfrm>
              <a:off x="1198" y="554"/>
              <a:ext cx="213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4" name="Text Box 14"/>
            <p:cNvSpPr txBox="1">
              <a:spLocks noChangeArrowheads="1"/>
            </p:cNvSpPr>
            <p:nvPr/>
          </p:nvSpPr>
          <p:spPr bwMode="auto">
            <a:xfrm>
              <a:off x="1377" y="454"/>
              <a:ext cx="213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5" name="Text Box 15"/>
            <p:cNvSpPr txBox="1">
              <a:spLocks noChangeArrowheads="1"/>
            </p:cNvSpPr>
            <p:nvPr/>
          </p:nvSpPr>
          <p:spPr bwMode="auto">
            <a:xfrm>
              <a:off x="1540" y="353"/>
              <a:ext cx="2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6" name="Text Box 16"/>
            <p:cNvSpPr txBox="1">
              <a:spLocks noChangeArrowheads="1"/>
            </p:cNvSpPr>
            <p:nvPr/>
          </p:nvSpPr>
          <p:spPr bwMode="auto">
            <a:xfrm>
              <a:off x="1734" y="247"/>
              <a:ext cx="2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307" name="Text Box 17"/>
            <p:cNvSpPr txBox="1">
              <a:spLocks noChangeArrowheads="1"/>
            </p:cNvSpPr>
            <p:nvPr/>
          </p:nvSpPr>
          <p:spPr bwMode="auto">
            <a:xfrm>
              <a:off x="1896" y="147"/>
              <a:ext cx="21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grpSp>
        <p:nvGrpSpPr>
          <p:cNvPr id="10246" name="Group 18"/>
          <p:cNvGrpSpPr>
            <a:grpSpLocks/>
          </p:cNvGrpSpPr>
          <p:nvPr/>
        </p:nvGrpSpPr>
        <p:grpSpPr bwMode="auto">
          <a:xfrm>
            <a:off x="1403350" y="3984625"/>
            <a:ext cx="3036888" cy="2181225"/>
            <a:chOff x="1900" y="2196"/>
            <a:chExt cx="1913" cy="1374"/>
          </a:xfrm>
        </p:grpSpPr>
        <p:sp>
          <p:nvSpPr>
            <p:cNvPr id="10280" name="Rectangle 19"/>
            <p:cNvSpPr>
              <a:spLocks noChangeArrowheads="1"/>
            </p:cNvSpPr>
            <p:nvPr/>
          </p:nvSpPr>
          <p:spPr bwMode="auto">
            <a:xfrm>
              <a:off x="1900" y="2213"/>
              <a:ext cx="1913" cy="1357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0281" name="Group 20"/>
            <p:cNvGrpSpPr>
              <a:grpSpLocks/>
            </p:cNvGrpSpPr>
            <p:nvPr/>
          </p:nvGrpSpPr>
          <p:grpSpPr bwMode="auto">
            <a:xfrm>
              <a:off x="2055" y="2196"/>
              <a:ext cx="1723" cy="1250"/>
              <a:chOff x="2055" y="2196"/>
              <a:chExt cx="1723" cy="1250"/>
            </a:xfrm>
          </p:grpSpPr>
          <p:sp>
            <p:nvSpPr>
              <p:cNvPr id="10282" name="Line 21"/>
              <p:cNvSpPr>
                <a:spLocks noChangeShapeType="1"/>
              </p:cNvSpPr>
              <p:nvPr/>
            </p:nvSpPr>
            <p:spPr bwMode="auto">
              <a:xfrm>
                <a:off x="2154" y="2432"/>
                <a:ext cx="362" cy="9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83" name="Line 22"/>
              <p:cNvSpPr>
                <a:spLocks noChangeShapeType="1"/>
              </p:cNvSpPr>
              <p:nvPr/>
            </p:nvSpPr>
            <p:spPr bwMode="auto">
              <a:xfrm flipV="1">
                <a:off x="2517" y="2423"/>
                <a:ext cx="349" cy="916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84" name="Line 23"/>
              <p:cNvSpPr>
                <a:spLocks noChangeShapeType="1"/>
              </p:cNvSpPr>
              <p:nvPr/>
            </p:nvSpPr>
            <p:spPr bwMode="auto">
              <a:xfrm>
                <a:off x="2871" y="2423"/>
                <a:ext cx="479" cy="9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85" name="Line 24"/>
              <p:cNvSpPr>
                <a:spLocks noChangeShapeType="1"/>
              </p:cNvSpPr>
              <p:nvPr/>
            </p:nvSpPr>
            <p:spPr bwMode="auto">
              <a:xfrm flipV="1">
                <a:off x="3352" y="2387"/>
                <a:ext cx="208" cy="9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0286" name="Text Box 25"/>
              <p:cNvSpPr txBox="1">
                <a:spLocks noChangeArrowheads="1"/>
              </p:cNvSpPr>
              <p:nvPr/>
            </p:nvSpPr>
            <p:spPr bwMode="auto">
              <a:xfrm>
                <a:off x="2771" y="2233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87" name="Text Box 26"/>
              <p:cNvSpPr txBox="1">
                <a:spLocks noChangeArrowheads="1"/>
              </p:cNvSpPr>
              <p:nvPr/>
            </p:nvSpPr>
            <p:spPr bwMode="auto">
              <a:xfrm>
                <a:off x="3460" y="2196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88" name="Text Box 27"/>
              <p:cNvSpPr txBox="1">
                <a:spLocks noChangeArrowheads="1"/>
              </p:cNvSpPr>
              <p:nvPr/>
            </p:nvSpPr>
            <p:spPr bwMode="auto">
              <a:xfrm>
                <a:off x="2055" y="2241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89" name="Text Box 28"/>
              <p:cNvSpPr txBox="1">
                <a:spLocks noChangeArrowheads="1"/>
              </p:cNvSpPr>
              <p:nvPr/>
            </p:nvSpPr>
            <p:spPr bwMode="auto">
              <a:xfrm>
                <a:off x="2625" y="2659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90" name="Text Box 29"/>
              <p:cNvSpPr txBox="1">
                <a:spLocks noChangeArrowheads="1"/>
              </p:cNvSpPr>
              <p:nvPr/>
            </p:nvSpPr>
            <p:spPr bwMode="auto">
              <a:xfrm>
                <a:off x="2905" y="2489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91" name="Text Box 30"/>
              <p:cNvSpPr txBox="1">
                <a:spLocks noChangeArrowheads="1"/>
              </p:cNvSpPr>
              <p:nvPr/>
            </p:nvSpPr>
            <p:spPr bwMode="auto">
              <a:xfrm>
                <a:off x="3043" y="2767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92" name="Text Box 31"/>
              <p:cNvSpPr txBox="1">
                <a:spLocks noChangeArrowheads="1"/>
              </p:cNvSpPr>
              <p:nvPr/>
            </p:nvSpPr>
            <p:spPr bwMode="auto">
              <a:xfrm>
                <a:off x="3252" y="3149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93" name="Text Box 32"/>
              <p:cNvSpPr txBox="1">
                <a:spLocks noChangeArrowheads="1"/>
              </p:cNvSpPr>
              <p:nvPr/>
            </p:nvSpPr>
            <p:spPr bwMode="auto">
              <a:xfrm>
                <a:off x="2426" y="3158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94" name="Text Box 33"/>
              <p:cNvSpPr txBox="1">
                <a:spLocks noChangeArrowheads="1"/>
              </p:cNvSpPr>
              <p:nvPr/>
            </p:nvSpPr>
            <p:spPr bwMode="auto">
              <a:xfrm>
                <a:off x="2199" y="2677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10295" name="Text Box 34"/>
              <p:cNvSpPr txBox="1">
                <a:spLocks noChangeArrowheads="1"/>
              </p:cNvSpPr>
              <p:nvPr/>
            </p:nvSpPr>
            <p:spPr bwMode="auto">
              <a:xfrm>
                <a:off x="3351" y="2731"/>
                <a:ext cx="31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kumimoji="0" lang="en-US" sz="2400" b="0">
                    <a:solidFill>
                      <a:srgbClr val="000099"/>
                    </a:solidFill>
                    <a:latin typeface="Arial" pitchFamily="34" charset="0"/>
                    <a:cs typeface="Angsana New" pitchFamily="18" charset="-34"/>
                  </a:rPr>
                  <a:t>x</a:t>
                </a:r>
                <a:endParaRPr kumimoji="0" lang="th-TH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</p:grpSp>
      <p:grpSp>
        <p:nvGrpSpPr>
          <p:cNvPr id="10247" name="Group 35"/>
          <p:cNvGrpSpPr>
            <a:grpSpLocks/>
          </p:cNvGrpSpPr>
          <p:nvPr/>
        </p:nvGrpSpPr>
        <p:grpSpPr bwMode="auto">
          <a:xfrm>
            <a:off x="5219700" y="1341438"/>
            <a:ext cx="3097213" cy="2232025"/>
            <a:chOff x="168" y="147"/>
            <a:chExt cx="1942" cy="1423"/>
          </a:xfrm>
        </p:grpSpPr>
        <p:sp>
          <p:nvSpPr>
            <p:cNvPr id="10268" name="Text Box 36"/>
            <p:cNvSpPr txBox="1">
              <a:spLocks noChangeArrowheads="1"/>
            </p:cNvSpPr>
            <p:nvPr/>
          </p:nvSpPr>
          <p:spPr bwMode="auto">
            <a:xfrm>
              <a:off x="264" y="1166"/>
              <a:ext cx="212" cy="310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9" name="Rectangle 37"/>
            <p:cNvSpPr>
              <a:spLocks noChangeArrowheads="1"/>
            </p:cNvSpPr>
            <p:nvPr/>
          </p:nvSpPr>
          <p:spPr bwMode="auto">
            <a:xfrm>
              <a:off x="187" y="213"/>
              <a:ext cx="1913" cy="1357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70" name="Text Box 38"/>
            <p:cNvSpPr txBox="1">
              <a:spLocks noChangeArrowheads="1"/>
            </p:cNvSpPr>
            <p:nvPr/>
          </p:nvSpPr>
          <p:spPr bwMode="auto">
            <a:xfrm>
              <a:off x="168" y="929"/>
              <a:ext cx="500" cy="2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>
                  <a:solidFill>
                    <a:srgbClr val="FF0000"/>
                  </a:solidFill>
                  <a:latin typeface="Cordia New" pitchFamily="34" charset="-34"/>
                  <a:cs typeface="Cordia New" pitchFamily="34" charset="-34"/>
                </a:rPr>
                <a:t>1 </a:t>
              </a:r>
              <a:r>
                <a:rPr kumimoji="0" lang="th-TH" sz="2400">
                  <a:solidFill>
                    <a:srgbClr val="FF0000"/>
                  </a:solidFill>
                  <a:latin typeface="Cordia New" pitchFamily="34" charset="-34"/>
                  <a:cs typeface="Cordia New" pitchFamily="34" charset="-34"/>
                </a:rPr>
                <a:t>ม.</a:t>
              </a:r>
              <a:r>
                <a:rPr kumimoji="0" lang="th-TH" sz="2400" baseline="30000">
                  <a:solidFill>
                    <a:srgbClr val="FF0000"/>
                  </a:solidFill>
                  <a:latin typeface="Cordia New" pitchFamily="34" charset="-34"/>
                  <a:cs typeface="Cordia New" pitchFamily="34" charset="-34"/>
                </a:rPr>
                <a:t>2</a:t>
              </a:r>
            </a:p>
          </p:txBody>
        </p:sp>
        <p:sp>
          <p:nvSpPr>
            <p:cNvPr id="10271" name="Text Box 39"/>
            <p:cNvSpPr txBox="1">
              <a:spLocks noChangeArrowheads="1"/>
            </p:cNvSpPr>
            <p:nvPr/>
          </p:nvSpPr>
          <p:spPr bwMode="auto">
            <a:xfrm>
              <a:off x="477" y="1057"/>
              <a:ext cx="212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2" name="Text Box 40"/>
            <p:cNvSpPr txBox="1">
              <a:spLocks noChangeArrowheads="1"/>
            </p:cNvSpPr>
            <p:nvPr/>
          </p:nvSpPr>
          <p:spPr bwMode="auto">
            <a:xfrm>
              <a:off x="672" y="914"/>
              <a:ext cx="214" cy="2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3" name="Text Box 41"/>
            <p:cNvSpPr txBox="1">
              <a:spLocks noChangeArrowheads="1"/>
            </p:cNvSpPr>
            <p:nvPr/>
          </p:nvSpPr>
          <p:spPr bwMode="auto">
            <a:xfrm>
              <a:off x="850" y="781"/>
              <a:ext cx="213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4" name="Text Box 42"/>
            <p:cNvSpPr txBox="1">
              <a:spLocks noChangeArrowheads="1"/>
            </p:cNvSpPr>
            <p:nvPr/>
          </p:nvSpPr>
          <p:spPr bwMode="auto">
            <a:xfrm>
              <a:off x="1028" y="663"/>
              <a:ext cx="213" cy="2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5" name="Text Box 43"/>
            <p:cNvSpPr txBox="1">
              <a:spLocks noChangeArrowheads="1"/>
            </p:cNvSpPr>
            <p:nvPr/>
          </p:nvSpPr>
          <p:spPr bwMode="auto">
            <a:xfrm>
              <a:off x="1198" y="554"/>
              <a:ext cx="213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6" name="Text Box 44"/>
            <p:cNvSpPr txBox="1">
              <a:spLocks noChangeArrowheads="1"/>
            </p:cNvSpPr>
            <p:nvPr/>
          </p:nvSpPr>
          <p:spPr bwMode="auto">
            <a:xfrm>
              <a:off x="1377" y="454"/>
              <a:ext cx="213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7" name="Text Box 45"/>
            <p:cNvSpPr txBox="1">
              <a:spLocks noChangeArrowheads="1"/>
            </p:cNvSpPr>
            <p:nvPr/>
          </p:nvSpPr>
          <p:spPr bwMode="auto">
            <a:xfrm>
              <a:off x="1540" y="353"/>
              <a:ext cx="214" cy="2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8" name="Text Box 46"/>
            <p:cNvSpPr txBox="1">
              <a:spLocks noChangeArrowheads="1"/>
            </p:cNvSpPr>
            <p:nvPr/>
          </p:nvSpPr>
          <p:spPr bwMode="auto">
            <a:xfrm>
              <a:off x="1734" y="247"/>
              <a:ext cx="214" cy="2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79" name="Text Box 47"/>
            <p:cNvSpPr txBox="1">
              <a:spLocks noChangeArrowheads="1"/>
            </p:cNvSpPr>
            <p:nvPr/>
          </p:nvSpPr>
          <p:spPr bwMode="auto">
            <a:xfrm>
              <a:off x="1896" y="147"/>
              <a:ext cx="214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kumimoji="0" lang="th-TH" sz="2400" b="0">
                <a:solidFill>
                  <a:schemeClr val="tx1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  <p:sp>
        <p:nvSpPr>
          <p:cNvPr id="356400" name="Line 48"/>
          <p:cNvSpPr>
            <a:spLocks noChangeShapeType="1"/>
          </p:cNvSpPr>
          <p:nvPr/>
        </p:nvSpPr>
        <p:spPr bwMode="auto">
          <a:xfrm flipV="1">
            <a:off x="5435600" y="1628775"/>
            <a:ext cx="2578100" cy="1638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56401" name="Line 49"/>
          <p:cNvSpPr>
            <a:spLocks noChangeShapeType="1"/>
          </p:cNvSpPr>
          <p:nvPr/>
        </p:nvSpPr>
        <p:spPr bwMode="auto">
          <a:xfrm>
            <a:off x="5364163" y="1557338"/>
            <a:ext cx="2730500" cy="1881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0" name="Rectangle 50"/>
          <p:cNvSpPr>
            <a:spLocks noChangeArrowheads="1"/>
          </p:cNvSpPr>
          <p:nvPr/>
        </p:nvSpPr>
        <p:spPr bwMode="auto">
          <a:xfrm>
            <a:off x="5292725" y="1165225"/>
            <a:ext cx="385763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4800" b="0">
                <a:solidFill>
                  <a:srgbClr val="000099"/>
                </a:solidFill>
              </a:rPr>
              <a:t>x</a:t>
            </a:r>
            <a:endParaRPr kumimoji="0" lang="th-TH" sz="4800" b="0">
              <a:solidFill>
                <a:srgbClr val="000099"/>
              </a:solidFill>
            </a:endParaRPr>
          </a:p>
        </p:txBody>
      </p:sp>
      <p:sp>
        <p:nvSpPr>
          <p:cNvPr id="10251" name="Rectangle 51"/>
          <p:cNvSpPr>
            <a:spLocks noChangeArrowheads="1"/>
          </p:cNvSpPr>
          <p:nvPr/>
        </p:nvSpPr>
        <p:spPr bwMode="auto">
          <a:xfrm>
            <a:off x="5699125" y="1452563"/>
            <a:ext cx="385763" cy="823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4800" b="0">
                <a:solidFill>
                  <a:srgbClr val="000099"/>
                </a:solidFill>
              </a:rPr>
              <a:t>x</a:t>
            </a:r>
            <a:endParaRPr kumimoji="0" lang="th-TH" sz="4800" b="0">
              <a:solidFill>
                <a:srgbClr val="000099"/>
              </a:solidFill>
            </a:endParaRPr>
          </a:p>
        </p:txBody>
      </p:sp>
      <p:sp>
        <p:nvSpPr>
          <p:cNvPr id="10252" name="Rectangle 52"/>
          <p:cNvSpPr>
            <a:spLocks noChangeArrowheads="1"/>
          </p:cNvSpPr>
          <p:nvPr/>
        </p:nvSpPr>
        <p:spPr bwMode="auto">
          <a:xfrm>
            <a:off x="6130925" y="1741488"/>
            <a:ext cx="385763" cy="823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4800" b="0">
                <a:solidFill>
                  <a:srgbClr val="000099"/>
                </a:solidFill>
              </a:rPr>
              <a:t>x</a:t>
            </a:r>
            <a:endParaRPr kumimoji="0" lang="th-TH" sz="4800" b="0">
              <a:solidFill>
                <a:srgbClr val="000099"/>
              </a:solidFill>
            </a:endParaRPr>
          </a:p>
        </p:txBody>
      </p:sp>
      <p:sp>
        <p:nvSpPr>
          <p:cNvPr id="10253" name="Rectangle 53"/>
          <p:cNvSpPr>
            <a:spLocks noChangeArrowheads="1"/>
          </p:cNvSpPr>
          <p:nvPr/>
        </p:nvSpPr>
        <p:spPr bwMode="auto">
          <a:xfrm>
            <a:off x="7019925" y="2349500"/>
            <a:ext cx="385763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4800" b="0">
                <a:solidFill>
                  <a:srgbClr val="000099"/>
                </a:solidFill>
              </a:rPr>
              <a:t>x</a:t>
            </a:r>
            <a:endParaRPr kumimoji="0" lang="th-TH" sz="4800" b="0">
              <a:solidFill>
                <a:srgbClr val="000099"/>
              </a:solidFill>
            </a:endParaRPr>
          </a:p>
        </p:txBody>
      </p:sp>
      <p:sp>
        <p:nvSpPr>
          <p:cNvPr id="10254" name="Rectangle 54"/>
          <p:cNvSpPr>
            <a:spLocks noChangeArrowheads="1"/>
          </p:cNvSpPr>
          <p:nvPr/>
        </p:nvSpPr>
        <p:spPr bwMode="auto">
          <a:xfrm>
            <a:off x="7451725" y="2636838"/>
            <a:ext cx="385763" cy="823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4800" b="0">
                <a:solidFill>
                  <a:srgbClr val="000099"/>
                </a:solidFill>
              </a:rPr>
              <a:t>x</a:t>
            </a:r>
            <a:endParaRPr kumimoji="0" lang="th-TH" sz="4800" b="0">
              <a:solidFill>
                <a:srgbClr val="000099"/>
              </a:solidFill>
            </a:endParaRPr>
          </a:p>
        </p:txBody>
      </p:sp>
      <p:grpSp>
        <p:nvGrpSpPr>
          <p:cNvPr id="10255" name="Group 55"/>
          <p:cNvGrpSpPr>
            <a:grpSpLocks/>
          </p:cNvGrpSpPr>
          <p:nvPr/>
        </p:nvGrpSpPr>
        <p:grpSpPr bwMode="auto">
          <a:xfrm>
            <a:off x="5219700" y="4005263"/>
            <a:ext cx="3036888" cy="2154237"/>
            <a:chOff x="3135" y="544"/>
            <a:chExt cx="1913" cy="1357"/>
          </a:xfrm>
        </p:grpSpPr>
        <p:sp>
          <p:nvSpPr>
            <p:cNvPr id="10256" name="Rectangle 56"/>
            <p:cNvSpPr>
              <a:spLocks noChangeArrowheads="1"/>
            </p:cNvSpPr>
            <p:nvPr/>
          </p:nvSpPr>
          <p:spPr bwMode="auto">
            <a:xfrm>
              <a:off x="3135" y="544"/>
              <a:ext cx="1913" cy="1357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57" name="Oval 57"/>
            <p:cNvSpPr>
              <a:spLocks noChangeArrowheads="1"/>
            </p:cNvSpPr>
            <p:nvPr/>
          </p:nvSpPr>
          <p:spPr bwMode="auto">
            <a:xfrm>
              <a:off x="3398" y="772"/>
              <a:ext cx="1369" cy="889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258" name="Text Box 58"/>
            <p:cNvSpPr txBox="1">
              <a:spLocks noChangeArrowheads="1"/>
            </p:cNvSpPr>
            <p:nvPr/>
          </p:nvSpPr>
          <p:spPr bwMode="auto">
            <a:xfrm>
              <a:off x="3778" y="962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59" name="Text Box 59"/>
            <p:cNvSpPr txBox="1">
              <a:spLocks noChangeArrowheads="1"/>
            </p:cNvSpPr>
            <p:nvPr/>
          </p:nvSpPr>
          <p:spPr bwMode="auto">
            <a:xfrm>
              <a:off x="4085" y="953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0" name="Text Box 60"/>
            <p:cNvSpPr txBox="1">
              <a:spLocks noChangeArrowheads="1"/>
            </p:cNvSpPr>
            <p:nvPr/>
          </p:nvSpPr>
          <p:spPr bwMode="auto">
            <a:xfrm>
              <a:off x="4294" y="727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1" name="Text Box 61"/>
            <p:cNvSpPr txBox="1">
              <a:spLocks noChangeArrowheads="1"/>
            </p:cNvSpPr>
            <p:nvPr/>
          </p:nvSpPr>
          <p:spPr bwMode="auto">
            <a:xfrm>
              <a:off x="3888" y="680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2" name="Text Box 62"/>
            <p:cNvSpPr txBox="1">
              <a:spLocks noChangeArrowheads="1"/>
            </p:cNvSpPr>
            <p:nvPr/>
          </p:nvSpPr>
          <p:spPr bwMode="auto">
            <a:xfrm>
              <a:off x="3469" y="745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3" name="Text Box 63"/>
            <p:cNvSpPr txBox="1">
              <a:spLocks noChangeArrowheads="1"/>
            </p:cNvSpPr>
            <p:nvPr/>
          </p:nvSpPr>
          <p:spPr bwMode="auto">
            <a:xfrm>
              <a:off x="3334" y="1053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4" name="Text Box 64"/>
            <p:cNvSpPr txBox="1">
              <a:spLocks noChangeArrowheads="1"/>
            </p:cNvSpPr>
            <p:nvPr/>
          </p:nvSpPr>
          <p:spPr bwMode="auto">
            <a:xfrm>
              <a:off x="3605" y="1388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5" name="Text Box 65"/>
            <p:cNvSpPr txBox="1">
              <a:spLocks noChangeArrowheads="1"/>
            </p:cNvSpPr>
            <p:nvPr/>
          </p:nvSpPr>
          <p:spPr bwMode="auto">
            <a:xfrm>
              <a:off x="4096" y="1488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6" name="Text Box 66"/>
            <p:cNvSpPr txBox="1">
              <a:spLocks noChangeArrowheads="1"/>
            </p:cNvSpPr>
            <p:nvPr/>
          </p:nvSpPr>
          <p:spPr bwMode="auto">
            <a:xfrm>
              <a:off x="4485" y="1279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  <p:sp>
          <p:nvSpPr>
            <p:cNvPr id="10267" name="Text Box 67"/>
            <p:cNvSpPr txBox="1">
              <a:spLocks noChangeArrowheads="1"/>
            </p:cNvSpPr>
            <p:nvPr/>
          </p:nvSpPr>
          <p:spPr bwMode="auto">
            <a:xfrm>
              <a:off x="4584" y="944"/>
              <a:ext cx="31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 b="0">
                  <a:solidFill>
                    <a:srgbClr val="000099"/>
                  </a:solidFill>
                  <a:latin typeface="Arial" pitchFamily="34" charset="0"/>
                  <a:cs typeface="Angsana New" pitchFamily="18" charset="-34"/>
                </a:rPr>
                <a:t>x</a:t>
              </a:r>
              <a:endParaRPr kumimoji="0" lang="th-TH" sz="2400" b="0">
                <a:solidFill>
                  <a:srgbClr val="000099"/>
                </a:solidFill>
                <a:latin typeface="Arial" pitchFamily="34" charset="0"/>
                <a:cs typeface="Angsana New" pitchFamily="18" charset="-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 animBg="1"/>
      <p:bldP spid="356400" grpId="0" animBg="1"/>
      <p:bldP spid="3564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AO-mission05 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3650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35225" y="169863"/>
            <a:ext cx="4283075" cy="9525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5400">
                <a:solidFill>
                  <a:schemeClr val="tx1"/>
                </a:solidFill>
              </a:rPr>
              <a:t>วิธีการสำรวจแปลงผัก</a:t>
            </a:r>
            <a:endParaRPr kumimoji="0" lang="th-TH" sz="5400" b="0">
              <a:solidFill>
                <a:schemeClr val="tx1"/>
              </a:solidFill>
            </a:endParaRPr>
          </a:p>
        </p:txBody>
      </p:sp>
      <p:sp>
        <p:nvSpPr>
          <p:cNvPr id="393220" name="Oval 4"/>
          <p:cNvSpPr>
            <a:spLocks noChangeArrowheads="1"/>
          </p:cNvSpPr>
          <p:nvPr/>
        </p:nvSpPr>
        <p:spPr bwMode="auto">
          <a:xfrm>
            <a:off x="1527175" y="1281113"/>
            <a:ext cx="7123113" cy="1412875"/>
          </a:xfrm>
          <a:prstGeom prst="ellipse">
            <a:avLst/>
          </a:prstGeom>
          <a:solidFill>
            <a:srgbClr val="CCFF99"/>
          </a:solidFill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993900" y="1592263"/>
            <a:ext cx="6251575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th-TH">
                <a:solidFill>
                  <a:srgbClr val="FF0000"/>
                </a:solidFill>
              </a:rPr>
              <a:t>10 จุด / แปลง </a:t>
            </a:r>
            <a:r>
              <a:rPr kumimoji="0" lang="en-US">
                <a:solidFill>
                  <a:srgbClr val="FF0000"/>
                </a:solidFill>
              </a:rPr>
              <a:t>1-2 </a:t>
            </a:r>
            <a:r>
              <a:rPr kumimoji="0" lang="th-TH">
                <a:solidFill>
                  <a:srgbClr val="FF0000"/>
                </a:solidFill>
              </a:rPr>
              <a:t>งาน ( 1 ต้น/หลุม </a:t>
            </a:r>
            <a:r>
              <a:rPr kumimoji="0" lang="en-US">
                <a:solidFill>
                  <a:srgbClr val="FF0000"/>
                </a:solidFill>
              </a:rPr>
              <a:t>:</a:t>
            </a:r>
            <a:r>
              <a:rPr kumimoji="0" lang="th-TH">
                <a:solidFill>
                  <a:srgbClr val="FF0000"/>
                </a:solidFill>
              </a:rPr>
              <a:t> จุด)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8" descr="FAO-mission05 007"/>
          <p:cNvPicPr>
            <a:picLocks noChangeAspect="1" noChangeArrowheads="1"/>
          </p:cNvPicPr>
          <p:nvPr/>
        </p:nvPicPr>
        <p:blipFill>
          <a:blip r:embed="rId3" cstate="print">
            <a:lum bright="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</p:pic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1135063" y="1868488"/>
            <a:ext cx="3249612" cy="3022600"/>
            <a:chOff x="515" y="346"/>
            <a:chExt cx="2047" cy="1904"/>
          </a:xfrm>
        </p:grpSpPr>
        <p:sp>
          <p:nvSpPr>
            <p:cNvPr id="12316" name="Rectangle 3"/>
            <p:cNvSpPr>
              <a:spLocks noChangeArrowheads="1"/>
            </p:cNvSpPr>
            <p:nvPr/>
          </p:nvSpPr>
          <p:spPr bwMode="auto">
            <a:xfrm>
              <a:off x="521" y="346"/>
              <a:ext cx="2041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12317" name="Group 4"/>
            <p:cNvGrpSpPr>
              <a:grpSpLocks/>
            </p:cNvGrpSpPr>
            <p:nvPr/>
          </p:nvGrpSpPr>
          <p:grpSpPr bwMode="auto">
            <a:xfrm>
              <a:off x="720" y="463"/>
              <a:ext cx="227" cy="218"/>
              <a:chOff x="756" y="463"/>
              <a:chExt cx="227" cy="218"/>
            </a:xfrm>
          </p:grpSpPr>
          <p:sp>
            <p:nvSpPr>
              <p:cNvPr id="12335" name="Text Box 5"/>
              <p:cNvSpPr txBox="1">
                <a:spLocks noChangeArrowheads="1"/>
              </p:cNvSpPr>
              <p:nvPr/>
            </p:nvSpPr>
            <p:spPr bwMode="auto">
              <a:xfrm>
                <a:off x="756" y="463"/>
                <a:ext cx="227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endParaRPr kumimoji="0" lang="th-TH" sz="16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2336" name="Oval 6"/>
              <p:cNvSpPr>
                <a:spLocks noChangeArrowheads="1"/>
              </p:cNvSpPr>
              <p:nvPr/>
            </p:nvSpPr>
            <p:spPr bwMode="auto">
              <a:xfrm>
                <a:off x="821" y="527"/>
                <a:ext cx="92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2318" name="Group 7"/>
            <p:cNvGrpSpPr>
              <a:grpSpLocks/>
            </p:cNvGrpSpPr>
            <p:nvPr/>
          </p:nvGrpSpPr>
          <p:grpSpPr bwMode="auto">
            <a:xfrm>
              <a:off x="1447" y="464"/>
              <a:ext cx="227" cy="218"/>
              <a:chOff x="756" y="463"/>
              <a:chExt cx="227" cy="218"/>
            </a:xfrm>
          </p:grpSpPr>
          <p:sp>
            <p:nvSpPr>
              <p:cNvPr id="12333" name="Text Box 8"/>
              <p:cNvSpPr txBox="1">
                <a:spLocks noChangeArrowheads="1"/>
              </p:cNvSpPr>
              <p:nvPr/>
            </p:nvSpPr>
            <p:spPr bwMode="auto">
              <a:xfrm>
                <a:off x="756" y="463"/>
                <a:ext cx="227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endParaRPr kumimoji="0" lang="th-TH" sz="16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2334" name="Oval 9"/>
              <p:cNvSpPr>
                <a:spLocks noChangeArrowheads="1"/>
              </p:cNvSpPr>
              <p:nvPr/>
            </p:nvSpPr>
            <p:spPr bwMode="auto">
              <a:xfrm>
                <a:off x="821" y="527"/>
                <a:ext cx="92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2319" name="Group 10"/>
            <p:cNvGrpSpPr>
              <a:grpSpLocks/>
            </p:cNvGrpSpPr>
            <p:nvPr/>
          </p:nvGrpSpPr>
          <p:grpSpPr bwMode="auto">
            <a:xfrm>
              <a:off x="2145" y="464"/>
              <a:ext cx="227" cy="218"/>
              <a:chOff x="756" y="463"/>
              <a:chExt cx="227" cy="218"/>
            </a:xfrm>
          </p:grpSpPr>
          <p:sp>
            <p:nvSpPr>
              <p:cNvPr id="12331" name="Text Box 11"/>
              <p:cNvSpPr txBox="1">
                <a:spLocks noChangeArrowheads="1"/>
              </p:cNvSpPr>
              <p:nvPr/>
            </p:nvSpPr>
            <p:spPr bwMode="auto">
              <a:xfrm>
                <a:off x="756" y="463"/>
                <a:ext cx="227" cy="21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endParaRPr kumimoji="0" lang="th-TH" sz="1600" b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12332" name="Oval 12"/>
              <p:cNvSpPr>
                <a:spLocks noChangeArrowheads="1"/>
              </p:cNvSpPr>
              <p:nvPr/>
            </p:nvSpPr>
            <p:spPr bwMode="auto">
              <a:xfrm>
                <a:off x="821" y="527"/>
                <a:ext cx="92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12320" name="Text Box 13"/>
            <p:cNvSpPr txBox="1">
              <a:spLocks noChangeArrowheads="1"/>
            </p:cNvSpPr>
            <p:nvPr/>
          </p:nvSpPr>
          <p:spPr bwMode="auto">
            <a:xfrm>
              <a:off x="937" y="430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kumimoji="0" lang="en-US" sz="240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1 </a:t>
              </a:r>
              <a:r>
                <a:rPr kumimoji="0" lang="th-TH" sz="240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ม.</a:t>
              </a:r>
              <a:r>
                <a:rPr kumimoji="0" lang="th-TH" sz="2400" baseline="30000">
                  <a:solidFill>
                    <a:schemeClr val="tx1"/>
                  </a:solidFill>
                  <a:latin typeface="Cordia New" pitchFamily="34" charset="-34"/>
                  <a:cs typeface="Cordia New" pitchFamily="34" charset="-34"/>
                </a:rPr>
                <a:t>2</a:t>
              </a:r>
            </a:p>
          </p:txBody>
        </p:sp>
        <p:sp>
          <p:nvSpPr>
            <p:cNvPr id="12321" name="Rectangle 14"/>
            <p:cNvSpPr>
              <a:spLocks noChangeArrowheads="1"/>
            </p:cNvSpPr>
            <p:nvPr/>
          </p:nvSpPr>
          <p:spPr bwMode="auto">
            <a:xfrm>
              <a:off x="519" y="1316"/>
              <a:ext cx="2041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2" name="Rectangle 15"/>
            <p:cNvSpPr>
              <a:spLocks noChangeArrowheads="1"/>
            </p:cNvSpPr>
            <p:nvPr/>
          </p:nvSpPr>
          <p:spPr bwMode="auto">
            <a:xfrm>
              <a:off x="520" y="831"/>
              <a:ext cx="2041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3" name="Rectangle 16"/>
            <p:cNvSpPr>
              <a:spLocks noChangeArrowheads="1"/>
            </p:cNvSpPr>
            <p:nvPr/>
          </p:nvSpPr>
          <p:spPr bwMode="auto">
            <a:xfrm>
              <a:off x="515" y="1797"/>
              <a:ext cx="2041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4" name="Oval 17"/>
            <p:cNvSpPr>
              <a:spLocks noChangeArrowheads="1"/>
            </p:cNvSpPr>
            <p:nvPr/>
          </p:nvSpPr>
          <p:spPr bwMode="auto">
            <a:xfrm>
              <a:off x="1120" y="1002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5" name="Oval 18"/>
            <p:cNvSpPr>
              <a:spLocks noChangeArrowheads="1"/>
            </p:cNvSpPr>
            <p:nvPr/>
          </p:nvSpPr>
          <p:spPr bwMode="auto">
            <a:xfrm>
              <a:off x="1840" y="1002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6" name="Oval 19"/>
            <p:cNvSpPr>
              <a:spLocks noChangeArrowheads="1"/>
            </p:cNvSpPr>
            <p:nvPr/>
          </p:nvSpPr>
          <p:spPr bwMode="auto">
            <a:xfrm>
              <a:off x="1120" y="1498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7" name="Oval 20"/>
            <p:cNvSpPr>
              <a:spLocks noChangeArrowheads="1"/>
            </p:cNvSpPr>
            <p:nvPr/>
          </p:nvSpPr>
          <p:spPr bwMode="auto">
            <a:xfrm>
              <a:off x="1832" y="1506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8" name="Oval 21"/>
            <p:cNvSpPr>
              <a:spLocks noChangeArrowheads="1"/>
            </p:cNvSpPr>
            <p:nvPr/>
          </p:nvSpPr>
          <p:spPr bwMode="auto">
            <a:xfrm>
              <a:off x="756" y="1979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29" name="Oval 22"/>
            <p:cNvSpPr>
              <a:spLocks noChangeArrowheads="1"/>
            </p:cNvSpPr>
            <p:nvPr/>
          </p:nvSpPr>
          <p:spPr bwMode="auto">
            <a:xfrm>
              <a:off x="1477" y="1979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30" name="Oval 23"/>
            <p:cNvSpPr>
              <a:spLocks noChangeArrowheads="1"/>
            </p:cNvSpPr>
            <p:nvPr/>
          </p:nvSpPr>
          <p:spPr bwMode="auto">
            <a:xfrm>
              <a:off x="2258" y="1979"/>
              <a:ext cx="92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12292" name="Group 24"/>
          <p:cNvGrpSpPr>
            <a:grpSpLocks/>
          </p:cNvGrpSpPr>
          <p:nvPr/>
        </p:nvGrpSpPr>
        <p:grpSpPr bwMode="auto">
          <a:xfrm>
            <a:off x="4791075" y="1843088"/>
            <a:ext cx="3249613" cy="3060700"/>
            <a:chOff x="2818" y="322"/>
            <a:chExt cx="2047" cy="1928"/>
          </a:xfrm>
        </p:grpSpPr>
        <p:sp>
          <p:nvSpPr>
            <p:cNvPr id="12302" name="Rectangle 25"/>
            <p:cNvSpPr>
              <a:spLocks noChangeArrowheads="1"/>
            </p:cNvSpPr>
            <p:nvPr/>
          </p:nvSpPr>
          <p:spPr bwMode="auto">
            <a:xfrm>
              <a:off x="2824" y="346"/>
              <a:ext cx="2041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3" name="Rectangle 26"/>
            <p:cNvSpPr>
              <a:spLocks noChangeArrowheads="1"/>
            </p:cNvSpPr>
            <p:nvPr/>
          </p:nvSpPr>
          <p:spPr bwMode="auto">
            <a:xfrm>
              <a:off x="2822" y="1316"/>
              <a:ext cx="2041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4" name="Rectangle 27"/>
            <p:cNvSpPr>
              <a:spLocks noChangeArrowheads="1"/>
            </p:cNvSpPr>
            <p:nvPr/>
          </p:nvSpPr>
          <p:spPr bwMode="auto">
            <a:xfrm>
              <a:off x="2823" y="831"/>
              <a:ext cx="2041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5" name="Rectangle 28"/>
            <p:cNvSpPr>
              <a:spLocks noChangeArrowheads="1"/>
            </p:cNvSpPr>
            <p:nvPr/>
          </p:nvSpPr>
          <p:spPr bwMode="auto">
            <a:xfrm>
              <a:off x="2818" y="1797"/>
              <a:ext cx="2041" cy="4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2306" name="Text Box 29"/>
            <p:cNvSpPr txBox="1">
              <a:spLocks noChangeArrowheads="1"/>
            </p:cNvSpPr>
            <p:nvPr/>
          </p:nvSpPr>
          <p:spPr bwMode="auto">
            <a:xfrm>
              <a:off x="2891" y="322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07" name="Text Box 30"/>
            <p:cNvSpPr txBox="1">
              <a:spLocks noChangeArrowheads="1"/>
            </p:cNvSpPr>
            <p:nvPr/>
          </p:nvSpPr>
          <p:spPr bwMode="auto">
            <a:xfrm>
              <a:off x="3309" y="324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08" name="Text Box 31"/>
            <p:cNvSpPr txBox="1">
              <a:spLocks noChangeArrowheads="1"/>
            </p:cNvSpPr>
            <p:nvPr/>
          </p:nvSpPr>
          <p:spPr bwMode="auto">
            <a:xfrm>
              <a:off x="4131" y="322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09" name="Text Box 32"/>
            <p:cNvSpPr txBox="1">
              <a:spLocks noChangeArrowheads="1"/>
            </p:cNvSpPr>
            <p:nvPr/>
          </p:nvSpPr>
          <p:spPr bwMode="auto">
            <a:xfrm>
              <a:off x="4513" y="324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10" name="Text Box 33"/>
            <p:cNvSpPr txBox="1">
              <a:spLocks noChangeArrowheads="1"/>
            </p:cNvSpPr>
            <p:nvPr/>
          </p:nvSpPr>
          <p:spPr bwMode="auto">
            <a:xfrm>
              <a:off x="3724" y="322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11" name="Text Box 34"/>
            <p:cNvSpPr txBox="1">
              <a:spLocks noChangeArrowheads="1"/>
            </p:cNvSpPr>
            <p:nvPr/>
          </p:nvSpPr>
          <p:spPr bwMode="auto">
            <a:xfrm>
              <a:off x="2895" y="128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12" name="Text Box 35"/>
            <p:cNvSpPr txBox="1">
              <a:spLocks noChangeArrowheads="1"/>
            </p:cNvSpPr>
            <p:nvPr/>
          </p:nvSpPr>
          <p:spPr bwMode="auto">
            <a:xfrm>
              <a:off x="3313" y="1289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13" name="Text Box 36"/>
            <p:cNvSpPr txBox="1">
              <a:spLocks noChangeArrowheads="1"/>
            </p:cNvSpPr>
            <p:nvPr/>
          </p:nvSpPr>
          <p:spPr bwMode="auto">
            <a:xfrm>
              <a:off x="4135" y="128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14" name="Text Box 37"/>
            <p:cNvSpPr txBox="1">
              <a:spLocks noChangeArrowheads="1"/>
            </p:cNvSpPr>
            <p:nvPr/>
          </p:nvSpPr>
          <p:spPr bwMode="auto">
            <a:xfrm>
              <a:off x="4517" y="1289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  <p:sp>
          <p:nvSpPr>
            <p:cNvPr id="12315" name="Text Box 38"/>
            <p:cNvSpPr txBox="1">
              <a:spLocks noChangeArrowheads="1"/>
            </p:cNvSpPr>
            <p:nvPr/>
          </p:nvSpPr>
          <p:spPr bwMode="auto">
            <a:xfrm>
              <a:off x="3728" y="1287"/>
              <a:ext cx="27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kumimoji="0" lang="syr-SY" sz="4000" b="0">
                  <a:solidFill>
                    <a:schemeClr val="tx1"/>
                  </a:solidFill>
                  <a:latin typeface="Arial" pitchFamily="34" charset="0"/>
                  <a:cs typeface="Estrangelo Edessa" pitchFamily="66" charset="0"/>
                </a:rPr>
                <a:t>܀</a:t>
              </a:r>
              <a:endParaRPr kumimoji="0" lang="th-TH" sz="4000" b="0">
                <a:solidFill>
                  <a:schemeClr val="tx1"/>
                </a:solidFill>
                <a:latin typeface="Arial" pitchFamily="34" charset="0"/>
                <a:cs typeface="Cordia New" pitchFamily="34" charset="-34"/>
              </a:endParaRPr>
            </a:p>
          </p:txBody>
        </p:sp>
      </p:grpSp>
      <p:sp>
        <p:nvSpPr>
          <p:cNvPr id="12293" name="Text Box 39"/>
          <p:cNvSpPr txBox="1">
            <a:spLocks noChangeArrowheads="1"/>
          </p:cNvSpPr>
          <p:nvPr/>
        </p:nvSpPr>
        <p:spPr bwMode="auto">
          <a:xfrm>
            <a:off x="2435225" y="403225"/>
            <a:ext cx="4283075" cy="9525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kumimoji="0" lang="th-TH" sz="5400">
                <a:solidFill>
                  <a:schemeClr val="tx1"/>
                </a:solidFill>
              </a:rPr>
              <a:t>วิธีการสำรวจแปลงผัก</a:t>
            </a:r>
            <a:endParaRPr kumimoji="0" lang="th-TH" sz="5400" b="0">
              <a:solidFill>
                <a:schemeClr val="tx1"/>
              </a:solidFill>
            </a:endParaRPr>
          </a:p>
        </p:txBody>
      </p:sp>
      <p:sp>
        <p:nvSpPr>
          <p:cNvPr id="12294" name="Rectangle 40"/>
          <p:cNvSpPr>
            <a:spLocks noChangeArrowheads="1"/>
          </p:cNvSpPr>
          <p:nvPr/>
        </p:nvSpPr>
        <p:spPr bwMode="auto">
          <a:xfrm>
            <a:off x="552450" y="1808163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0000"/>
                </a:solidFill>
              </a:rPr>
              <a:t>1</a:t>
            </a:r>
            <a:endParaRPr kumimoji="0" lang="th-TH">
              <a:solidFill>
                <a:srgbClr val="FF0000"/>
              </a:solidFill>
            </a:endParaRPr>
          </a:p>
        </p:txBody>
      </p:sp>
      <p:sp>
        <p:nvSpPr>
          <p:cNvPr id="12295" name="Rectangle 41"/>
          <p:cNvSpPr>
            <a:spLocks noChangeArrowheads="1"/>
          </p:cNvSpPr>
          <p:nvPr/>
        </p:nvSpPr>
        <p:spPr bwMode="auto">
          <a:xfrm>
            <a:off x="576263" y="2538413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0000"/>
                </a:solidFill>
              </a:rPr>
              <a:t>2</a:t>
            </a:r>
            <a:endParaRPr kumimoji="0" lang="th-TH">
              <a:solidFill>
                <a:srgbClr val="FF0000"/>
              </a:solidFill>
            </a:endParaRPr>
          </a:p>
        </p:txBody>
      </p:sp>
      <p:sp>
        <p:nvSpPr>
          <p:cNvPr id="12296" name="Rectangle 42"/>
          <p:cNvSpPr>
            <a:spLocks noChangeArrowheads="1"/>
          </p:cNvSpPr>
          <p:nvPr/>
        </p:nvSpPr>
        <p:spPr bwMode="auto">
          <a:xfrm>
            <a:off x="573088" y="3351213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0000"/>
                </a:solidFill>
              </a:rPr>
              <a:t>3</a:t>
            </a:r>
            <a:endParaRPr kumimoji="0" lang="th-TH">
              <a:solidFill>
                <a:srgbClr val="FF0000"/>
              </a:solidFill>
            </a:endParaRPr>
          </a:p>
        </p:txBody>
      </p:sp>
      <p:sp>
        <p:nvSpPr>
          <p:cNvPr id="12297" name="Rectangle 43"/>
          <p:cNvSpPr>
            <a:spLocks noChangeArrowheads="1"/>
          </p:cNvSpPr>
          <p:nvPr/>
        </p:nvSpPr>
        <p:spPr bwMode="auto">
          <a:xfrm>
            <a:off x="584200" y="4086225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0000"/>
                </a:solidFill>
              </a:rPr>
              <a:t>4</a:t>
            </a:r>
            <a:endParaRPr kumimoji="0" lang="th-TH">
              <a:solidFill>
                <a:srgbClr val="FF0000"/>
              </a:solidFill>
            </a:endParaRPr>
          </a:p>
        </p:txBody>
      </p:sp>
      <p:sp>
        <p:nvSpPr>
          <p:cNvPr id="12298" name="Rectangle 44"/>
          <p:cNvSpPr>
            <a:spLocks noChangeArrowheads="1"/>
          </p:cNvSpPr>
          <p:nvPr/>
        </p:nvSpPr>
        <p:spPr bwMode="auto">
          <a:xfrm>
            <a:off x="8115300" y="1841500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0000"/>
                </a:solidFill>
              </a:rPr>
              <a:t>1</a:t>
            </a:r>
            <a:endParaRPr kumimoji="0" lang="th-TH">
              <a:solidFill>
                <a:srgbClr val="FF0000"/>
              </a:solidFill>
            </a:endParaRPr>
          </a:p>
        </p:txBody>
      </p:sp>
      <p:sp>
        <p:nvSpPr>
          <p:cNvPr id="12299" name="Rectangle 45"/>
          <p:cNvSpPr>
            <a:spLocks noChangeArrowheads="1"/>
          </p:cNvSpPr>
          <p:nvPr/>
        </p:nvSpPr>
        <p:spPr bwMode="auto">
          <a:xfrm>
            <a:off x="8131175" y="2624138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0000"/>
                </a:solidFill>
              </a:rPr>
              <a:t>2</a:t>
            </a:r>
            <a:endParaRPr kumimoji="0" lang="th-TH">
              <a:solidFill>
                <a:srgbClr val="FF0000"/>
              </a:solidFill>
            </a:endParaRPr>
          </a:p>
        </p:txBody>
      </p:sp>
      <p:sp>
        <p:nvSpPr>
          <p:cNvPr id="12300" name="Rectangle 46"/>
          <p:cNvSpPr>
            <a:spLocks noChangeArrowheads="1"/>
          </p:cNvSpPr>
          <p:nvPr/>
        </p:nvSpPr>
        <p:spPr bwMode="auto">
          <a:xfrm>
            <a:off x="8132763" y="3389313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0000"/>
                </a:solidFill>
              </a:rPr>
              <a:t>3</a:t>
            </a:r>
            <a:endParaRPr kumimoji="0" lang="th-TH">
              <a:solidFill>
                <a:srgbClr val="FF0000"/>
              </a:solidFill>
            </a:endParaRPr>
          </a:p>
        </p:txBody>
      </p:sp>
      <p:sp>
        <p:nvSpPr>
          <p:cNvPr id="12301" name="Rectangle 47"/>
          <p:cNvSpPr>
            <a:spLocks noChangeArrowheads="1"/>
          </p:cNvSpPr>
          <p:nvPr/>
        </p:nvSpPr>
        <p:spPr bwMode="auto">
          <a:xfrm>
            <a:off x="8134350" y="4146550"/>
            <a:ext cx="368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en-US">
                <a:solidFill>
                  <a:srgbClr val="FF0000"/>
                </a:solidFill>
              </a:rPr>
              <a:t>4</a:t>
            </a:r>
            <a:endParaRPr kumimoji="0" lang="th-TH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951" name="Group 263"/>
          <p:cNvGraphicFramePr>
            <a:graphicFrameLocks noGrp="1"/>
          </p:cNvGraphicFramePr>
          <p:nvPr/>
        </p:nvGraphicFramePr>
        <p:xfrm>
          <a:off x="101600" y="0"/>
          <a:ext cx="8986838" cy="6858009"/>
        </p:xfrm>
        <a:graphic>
          <a:graphicData uri="http://schemas.openxmlformats.org/drawingml/2006/table">
            <a:tbl>
              <a:tblPr/>
              <a:tblGrid>
                <a:gridCol w="3095625"/>
                <a:gridCol w="228600"/>
                <a:gridCol w="247650"/>
                <a:gridCol w="247650"/>
                <a:gridCol w="247650"/>
                <a:gridCol w="247650"/>
                <a:gridCol w="247650"/>
                <a:gridCol w="247650"/>
                <a:gridCol w="247650"/>
                <a:gridCol w="247650"/>
                <a:gridCol w="444500"/>
                <a:gridCol w="701675"/>
                <a:gridCol w="887413"/>
                <a:gridCol w="1647825"/>
              </a:tblGrid>
              <a:tr h="487363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แบบสำรวจศัตรูข้าว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877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หมู่ที่............ตำบล.......................อำเภอ......................จังหวัด........................ วันที่.............เดือน.....................พ.ศ................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57188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พันธุ์ข้าว...............ระยะการเจริญเติบโต......................เวลาสำรวจ..................อุณหภูมิ.................ความชื้นสัมพัทธ์.................ปริมาณน้ำฝน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…......… 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93675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ชนิดศัตรูพืช/ศัตรูธรรมชาติ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จำนวนศัตรูพืช/ศัตรูธรรมชาติที่พบ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รวม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เฉลี่ย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หมายเหตุ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6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10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ศัตรูพืช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1</a:t>
                      </a:r>
                      <a:r>
                        <a:rPr kumimoji="0" lang="th-T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. เพลี้ยกระโดดสีน้ำตาล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2</a:t>
                      </a:r>
                      <a:r>
                        <a:rPr kumimoji="0" lang="th-T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. เพลี้ยจั๊กจั่นสีเขียว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3. 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4.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5. </a:t>
                      </a:r>
                      <a:r>
                        <a:rPr kumimoji="0" lang="th-T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หอยเชอรี่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6. </a:t>
                      </a:r>
                      <a:r>
                        <a:rPr kumimoji="0" lang="th-T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cs typeface="Cordia New" pitchFamily="34" charset="-34"/>
                        </a:rPr>
                        <a:t>โรคใบไหม้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itchFamily="34" charset="-34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ศัตรูธรรมชาติ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1. </a:t>
                      </a:r>
                      <a:r>
                        <a:rPr kumimoji="0" lang="th-T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แมงมุม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2. </a:t>
                      </a:r>
                      <a:r>
                        <a:rPr kumimoji="0" lang="th-T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แมลงปอ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3. </a:t>
                      </a:r>
                      <a:r>
                        <a:rPr kumimoji="0" lang="th-TH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ด้วงเต่า</a:t>
                      </a:r>
                      <a:endParaRPr kumimoji="0" lang="th-TH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4.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5. 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itchFamily="34" charset="-34"/>
                          <a:ea typeface="Times New Roman" pitchFamily="18" charset="0"/>
                          <a:cs typeface="Cordia New" pitchFamily="34" charset="-34"/>
                        </a:rPr>
                        <a:t> 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ordia New" pitchFamily="34" charset="-34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.pot">
      <a:majorFont>
        <a:latin typeface="Angsana New"/>
        <a:ea typeface=""/>
        <a:cs typeface=""/>
      </a:majorFont>
      <a:minorFont>
        <a:latin typeface="Angsana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Pulse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th-TH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ngsana New" pitchFamily="18" charset="-34"/>
          </a:defRPr>
        </a:defPPr>
      </a:lstStyle>
    </a:lnDef>
  </a:objectDefaults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5710</TotalTime>
  <Words>935</Words>
  <Application>Microsoft Office PowerPoint</Application>
  <PresentationFormat>On-screen Show (4:3)</PresentationFormat>
  <Paragraphs>378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Angsana New</vt:lpstr>
      <vt:lpstr>Arial</vt:lpstr>
      <vt:lpstr>Cordia New</vt:lpstr>
      <vt:lpstr>TH SarabunIT๙</vt:lpstr>
      <vt:lpstr>Tahoma</vt:lpstr>
      <vt:lpstr>Constantia</vt:lpstr>
      <vt:lpstr>FreesiaUPC</vt:lpstr>
      <vt:lpstr>Estrangelo Edessa</vt:lpstr>
      <vt:lpstr>Wingdings</vt:lpstr>
      <vt:lpstr>Times New Roman</vt:lpstr>
      <vt:lpstr>Pulse</vt:lpstr>
      <vt:lpstr>การออกแบบเริ่มต้น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ไม่มีชื่อเรื่องภาพนิ่ง</dc:title>
  <dc:creator>T</dc:creator>
  <cp:lastModifiedBy>TOSHIBA</cp:lastModifiedBy>
  <cp:revision>296</cp:revision>
  <cp:lastPrinted>2006-08-17T08:26:24Z</cp:lastPrinted>
  <dcterms:created xsi:type="dcterms:W3CDTF">2000-01-25T09:32:35Z</dcterms:created>
  <dcterms:modified xsi:type="dcterms:W3CDTF">2016-11-24T04:45:03Z</dcterms:modified>
</cp:coreProperties>
</file>